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drawings/drawing9.xml" ContentType="application/vnd.openxmlformats-officedocument.drawingml.chartshapes+xml"/>
  <Override PartName="/ppt/drawings/drawing8.xml" ContentType="application/vnd.openxmlformats-officedocument.drawingml.chartshapes+xml"/>
  <Override PartName="/ppt/drawings/drawing7.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10.xml" ContentType="application/vnd.openxmlformats-officedocument.drawingml.chartshapes+xml"/>
  <Override PartName="/ppt/drawings/drawing11.xml" ContentType="application/vnd.openxmlformats-officedocument.drawingml.chartshapes+xml"/>
  <Override PartName="/ppt/drawings/drawing12.xml" ContentType="application/vnd.openxmlformats-officedocument.drawingml.chartshapes+xml"/>
  <Override PartName="/ppt/drawings/drawing17.xml" ContentType="application/vnd.openxmlformats-officedocument.drawingml.chartshapes+xml"/>
  <Override PartName="/ppt/drawings/drawing16.xml" ContentType="application/vnd.openxmlformats-officedocument.drawingml.chartshapes+xml"/>
  <Override PartName="/ppt/drawings/drawing15.xml" ContentType="application/vnd.openxmlformats-officedocument.drawingml.chartshapes+xml"/>
  <Override PartName="/ppt/drawings/drawing14.xml" ContentType="application/vnd.openxmlformats-officedocument.drawingml.chartshapes+xml"/>
  <Override PartName="/ppt/drawings/drawing1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5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3.xml" ContentType="application/vnd.openxmlformats-officedocument.presentationml.slide+xml"/>
  <Override PartName="/ppt/slides/slide5.xml" ContentType="application/vnd.openxmlformats-officedocument.presentationml.slide+xml"/>
  <Override PartName="/ppt/slides/slide41.xml" ContentType="application/vnd.openxmlformats-officedocument.presentationml.slide+xml"/>
  <Override PartName="/ppt/slides/slide47.xml" ContentType="application/vnd.openxmlformats-officedocument.presentationml.slide+xml"/>
  <Override PartName="/ppt/slides/slide64.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2.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60.xml" ContentType="application/vnd.openxmlformats-officedocument.presentationml.slide+xml"/>
  <Override PartName="/ppt/slides/slide51.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48.xml" ContentType="application/vnd.openxmlformats-officedocument.presentationml.slide+xml"/>
  <Override PartName="/ppt/slides/slide62.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0.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notesSlides/notesSlide35.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slideLayouts/slideLayout3.xml" ContentType="application/vnd.openxmlformats-officedocument.presentationml.slideLayout+xml"/>
  <Override PartName="/ppt/notesSlides/notesSlide36.xml" ContentType="application/vnd.openxmlformats-officedocument.presentationml.notesSlide+xml"/>
  <Override PartName="/ppt/slideLayouts/slideLayout4.xml" ContentType="application/vnd.openxmlformats-officedocument.presentationml.slideLayout+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9.xml" ContentType="application/vnd.openxmlformats-officedocument.presentationml.notes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0.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slideLayouts/slideLayout6.xml" ContentType="application/vnd.openxmlformats-officedocument.presentationml.slideLayout+xml"/>
  <Override PartName="/ppt/notesSlides/notesSlide18.xml" ContentType="application/vnd.openxmlformats-officedocument.presentationml.notesSlide+xml"/>
  <Override PartName="/ppt/slideLayouts/slideLayout7.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notesSlides/notesSlide38.xml" ContentType="application/vnd.openxmlformats-officedocument.presentationml.notesSlide+xml"/>
  <Override PartName="/ppt/slideMasters/slideMaster1.xml" ContentType="application/vnd.openxmlformats-officedocument.presentationml.slideMaster+xml"/>
  <Override PartName="/ppt/theme/themeOverride23.xml" ContentType="application/vnd.openxmlformats-officedocument.themeOverride+xml"/>
  <Override PartName="/ppt/theme/theme2.xml" ContentType="application/vnd.openxmlformats-officedocument.theme+xml"/>
  <Override PartName="/ppt/charts/chart53.xml" ContentType="application/vnd.openxmlformats-officedocument.drawingml.chart+xml"/>
  <Override PartName="/ppt/charts/colors43.xml" ContentType="application/vnd.ms-office.chartcolorstyle+xml"/>
  <Override PartName="/ppt/charts/chart50.xml" ContentType="application/vnd.openxmlformats-officedocument.drawingml.chart+xml"/>
  <Override PartName="/ppt/charts/style43.xml" ContentType="application/vnd.ms-office.chartstyle+xml"/>
  <Override PartName="/ppt/charts/style45.xml" ContentType="application/vnd.ms-office.chartstyle+xml"/>
  <Override PartName="/ppt/charts/colors44.xml" ContentType="application/vnd.ms-office.chartcolorstyle+xml"/>
  <Override PartName="/ppt/charts/chart52.xml" ContentType="application/vnd.openxmlformats-officedocument.drawingml.char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Override25.xml" ContentType="application/vnd.openxmlformats-officedocument.themeOverride+xml"/>
  <Override PartName="/ppt/charts/colors45.xml" ContentType="application/vnd.ms-office.chartcolorstyle+xml"/>
  <Override PartName="/ppt/handoutMasters/handoutMaster1.xml" ContentType="application/vnd.openxmlformats-officedocument.presentationml.handoutMaster+xml"/>
  <Override PartName="/ppt/charts/chart51.xml" ContentType="application/vnd.openxmlformats-officedocument.drawingml.chart+xml"/>
  <Override PartName="/ppt/theme/themeOverride24.xml" ContentType="application/vnd.openxmlformats-officedocument.themeOverride+xml"/>
  <Override PartName="/ppt/charts/style44.xml" ContentType="application/vnd.ms-office.chartstyle+xml"/>
  <Override PartName="/ppt/charts/chart49.xml" ContentType="application/vnd.openxmlformats-officedocument.drawingml.chart+xml"/>
  <Override PartName="/ppt/charts/style38.xml" ContentType="application/vnd.ms-office.chartstyle+xml"/>
  <Override PartName="/ppt/theme/themeOverride22.xml" ContentType="application/vnd.openxmlformats-officedocument.themeOverride+xml"/>
  <Override PartName="/ppt/charts/chart17.xml" ContentType="application/vnd.openxmlformats-officedocument.drawingml.chart+xml"/>
  <Override PartName="/ppt/charts/colors14.xml" ContentType="application/vnd.ms-office.chartcolorstyle+xml"/>
  <Override PartName="/ppt/charts/style14.xml" ContentType="application/vnd.ms-office.chart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xml" ContentType="application/vnd.openxmlformats-officedocument.themeOverride+xml"/>
  <Override PartName="/ppt/charts/chart18.xml" ContentType="application/vnd.openxmlformats-officedocument.drawingml.chart+xml"/>
  <Override PartName="/ppt/charts/style16.xml" ContentType="application/vnd.ms-office.chartstyle+xml"/>
  <Override PartName="/ppt/charts/colors13.xml" ContentType="application/vnd.ms-office.chartcolorstyle+xml"/>
  <Override PartName="/ppt/charts/style13.xml" ContentType="application/vnd.ms-office.chartstyle+xml"/>
  <Override PartName="/ppt/charts/chart15.xml" ContentType="application/vnd.openxmlformats-officedocument.drawingml.chart+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9.xml" ContentType="application/vnd.openxmlformats-officedocument.themeOverr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0.xml" ContentType="application/vnd.openxmlformats-officedocument.themeOverride+xml"/>
  <Override PartName="/ppt/theme/themeOverride8.xml" ContentType="application/vnd.openxmlformats-officedocument.themeOverride+xml"/>
  <Override PartName="/ppt/charts/colors20.xml" ContentType="application/vnd.ms-office.chartcolor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9.xml" ContentType="application/vnd.ms-office.chartcolorstyle+xml"/>
  <Override PartName="/ppt/charts/style9.xml" ContentType="application/vnd.ms-office.chartstyl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25.xml" ContentType="application/vnd.openxmlformats-officedocument.drawingml.chart+xml"/>
  <Override PartName="/ppt/charts/style23.xml" ContentType="application/vnd.ms-office.chartstyle+xml"/>
  <Override PartName="/ppt/charts/chart42.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6.xml" ContentType="application/vnd.openxmlformats-officedocument.themeOverride+xml"/>
  <Override PartName="/ppt/charts/chart43.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5.xml" ContentType="application/vnd.openxmlformats-officedocument.themeOverride+xml"/>
  <Override PartName="/ppt/charts/colors35.xml" ContentType="application/vnd.ms-office.chartcolorstyle+xml"/>
  <Override PartName="/ppt/charts/style35.xml" ContentType="application/vnd.ms-office.chartstyle+xml"/>
  <Override PartName="/ppt/charts/chart40.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4.xml" ContentType="application/vnd.openxmlformats-officedocument.themeOverride+xml"/>
  <Override PartName="/ppt/charts/chart41.xml" ContentType="application/vnd.openxmlformats-officedocument.drawingml.chart+xml"/>
  <Override PartName="/ppt/theme/themeOverride17.xml" ContentType="application/vnd.openxmlformats-officedocument.themeOverride+xml"/>
  <Override PartName="/ppt/charts/chart44.xml" ContentType="application/vnd.openxmlformats-officedocument.drawingml.chart+xml"/>
  <Override PartName="/ppt/charts/chart47.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1.xml" ContentType="application/vnd.openxmlformats-officedocument.themeOverride+xml"/>
  <Override PartName="/ppt/charts/chart48.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20.xml" ContentType="application/vnd.openxmlformats-officedocument.themeOverride+xml"/>
  <Override PartName="/ppt/charts/colors40.xml" ContentType="application/vnd.ms-office.chartcolorstyle+xml"/>
  <Override PartName="/ppt/charts/style40.xml" ContentType="application/vnd.ms-office.chartstyle+xml"/>
  <Override PartName="/ppt/charts/colors38.xml" ContentType="application/vnd.ms-office.chartcolorstyle+xml"/>
  <Override PartName="/ppt/theme/themeOverride18.xml" ContentType="application/vnd.openxmlformats-officedocument.themeOverride+xml"/>
  <Override PartName="/ppt/charts/chart45.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9.xml" ContentType="application/vnd.openxmlformats-officedocument.themeOverride+xml"/>
  <Override PartName="/ppt/charts/chart46.xml" ContentType="application/vnd.openxmlformats-officedocument.drawingml.chart+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chart28.xml" ContentType="application/vnd.openxmlformats-officedocument.drawingml.chart+xml"/>
  <Override PartName="/ppt/charts/colors25.xml" ContentType="application/vnd.ms-office.chartcolor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1.xml" ContentType="application/vnd.openxmlformats-officedocument.themeOverride+xml"/>
  <Override PartName="/ppt/charts/chart27.xml" ContentType="application/vnd.openxmlformats-officedocument.drawingml.chart+xml"/>
  <Override PartName="/ppt/charts/style25.xml" ContentType="application/vnd.ms-office.chartstyle+xml"/>
  <Override PartName="/ppt/charts/chart33.xml" ContentType="application/vnd.openxmlformats-officedocument.drawingml.chart+xml"/>
  <Override PartName="/ppt/charts/colors29.xml" ContentType="application/vnd.ms-office.chartcolorstyle+xml"/>
  <Override PartName="/ppt/charts/style31.xml" ContentType="application/vnd.ms-office.chartstyle+xml"/>
  <Override PartName="/ppt/charts/colors31.xml" ContentType="application/vnd.ms-office.chartcolorstyle+xml"/>
  <Override PartName="/ppt/charts/chart3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9.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3.xml" ContentType="application/vnd.openxmlformats-officedocument.themeOverride+xml"/>
  <Override PartName="/ppt/charts/chart37.xml" ContentType="application/vnd.openxmlformats-officedocument.drawingml.chart+xml"/>
  <Override PartName="/ppt/charts/style29.xml" ContentType="application/vnd.ms-office.chartstyle+xml"/>
  <Override PartName="/ppt/charts/colors30.xml" ContentType="application/vnd.ms-office.chartcolorstyle+xml"/>
  <Override PartName="/ppt/charts/chart34.xml" ContentType="application/vnd.openxmlformats-officedocument.drawingml.chart+xml"/>
  <Override PartName="/ppt/charts/style30.xml" ContentType="application/vnd.ms-office.chartstyle+xml"/>
  <Override PartName="/ppt/theme/themeOverride12.xml" ContentType="application/vnd.openxmlformats-officedocument.themeOverride+xml"/>
  <Override PartName="/ppt/charts/chart36.xml" ContentType="application/vnd.openxmlformats-officedocument.drawingml.chart+xml"/>
  <Override PartName="/ppt/theme/theme1.xml" ContentType="application/vnd.openxmlformats-officedocument.theme+xml"/>
  <Override PartName="/ppt/charts/chart35.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273" r:id="rId2"/>
    <p:sldId id="272" r:id="rId3"/>
    <p:sldId id="274" r:id="rId4"/>
    <p:sldId id="278" r:id="rId5"/>
    <p:sldId id="279" r:id="rId6"/>
    <p:sldId id="275" r:id="rId7"/>
    <p:sldId id="363" r:id="rId8"/>
    <p:sldId id="365" r:id="rId9"/>
    <p:sldId id="299" r:id="rId10"/>
    <p:sldId id="300" r:id="rId11"/>
    <p:sldId id="276" r:id="rId12"/>
    <p:sldId id="286" r:id="rId13"/>
    <p:sldId id="339" r:id="rId14"/>
    <p:sldId id="344" r:id="rId15"/>
    <p:sldId id="346" r:id="rId16"/>
    <p:sldId id="282" r:id="rId17"/>
    <p:sldId id="345" r:id="rId18"/>
    <p:sldId id="356" r:id="rId19"/>
    <p:sldId id="369" r:id="rId20"/>
    <p:sldId id="350" r:id="rId21"/>
    <p:sldId id="351" r:id="rId22"/>
    <p:sldId id="352" r:id="rId23"/>
    <p:sldId id="353" r:id="rId24"/>
    <p:sldId id="355" r:id="rId25"/>
    <p:sldId id="370" r:id="rId26"/>
    <p:sldId id="348" r:id="rId27"/>
    <p:sldId id="329" r:id="rId28"/>
    <p:sldId id="315" r:id="rId29"/>
    <p:sldId id="337" r:id="rId30"/>
    <p:sldId id="311" r:id="rId31"/>
    <p:sldId id="371" r:id="rId32"/>
    <p:sldId id="367" r:id="rId33"/>
    <p:sldId id="288" r:id="rId34"/>
    <p:sldId id="358" r:id="rId35"/>
    <p:sldId id="359" r:id="rId36"/>
    <p:sldId id="291" r:id="rId37"/>
    <p:sldId id="357" r:id="rId38"/>
    <p:sldId id="372" r:id="rId39"/>
    <p:sldId id="368" r:id="rId40"/>
    <p:sldId id="290" r:id="rId41"/>
    <p:sldId id="360" r:id="rId42"/>
    <p:sldId id="361" r:id="rId43"/>
    <p:sldId id="293" r:id="rId44"/>
    <p:sldId id="362" r:id="rId45"/>
    <p:sldId id="373" r:id="rId46"/>
    <p:sldId id="277" r:id="rId47"/>
    <p:sldId id="376" r:id="rId48"/>
    <p:sldId id="375" r:id="rId49"/>
    <p:sldId id="267" r:id="rId50"/>
    <p:sldId id="268" r:id="rId51"/>
    <p:sldId id="269" r:id="rId52"/>
    <p:sldId id="270" r:id="rId53"/>
    <p:sldId id="374" r:id="rId54"/>
    <p:sldId id="366" r:id="rId55"/>
    <p:sldId id="308" r:id="rId56"/>
    <p:sldId id="310" r:id="rId57"/>
    <p:sldId id="309" r:id="rId58"/>
    <p:sldId id="307" r:id="rId59"/>
    <p:sldId id="283" r:id="rId60"/>
    <p:sldId id="284" r:id="rId61"/>
    <p:sldId id="285" r:id="rId62"/>
    <p:sldId id="298" r:id="rId63"/>
    <p:sldId id="343" r:id="rId64"/>
    <p:sldId id="335"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ma, Rajat (EECD/EDPE)" initials="SR(" lastIdx="1" clrIdx="0">
    <p:extLst>
      <p:ext uri="{19B8F6BF-5375-455C-9EA6-DF929625EA0E}">
        <p15:presenceInfo xmlns:p15="http://schemas.microsoft.com/office/powerpoint/2012/main" userId="S::Rajat.Sharma@gnb.ca::7cce6635-6a2a-42aa-934b-9baed940f6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AA"/>
    <a:srgbClr val="75A1CF"/>
    <a:srgbClr val="F79646"/>
    <a:srgbClr val="FDB812"/>
    <a:srgbClr val="FFD03B"/>
    <a:srgbClr val="FFDE75"/>
    <a:srgbClr val="FFE89F"/>
    <a:srgbClr val="FFD85B"/>
    <a:srgbClr val="FFD13F"/>
    <a:srgbClr val="BC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08" autoAdjust="0"/>
    <p:restoredTop sz="76990" autoAdjust="0"/>
  </p:normalViewPr>
  <p:slideViewPr>
    <p:cSldViewPr>
      <p:cViewPr varScale="1">
        <p:scale>
          <a:sx n="56" d="100"/>
          <a:sy n="56" d="100"/>
        </p:scale>
        <p:origin x="1602" y="78"/>
      </p:cViewPr>
      <p:guideLst>
        <p:guide orient="horz" pos="2160"/>
        <p:guide pos="2880"/>
      </p:guideLst>
    </p:cSldViewPr>
  </p:slideViewPr>
  <p:notesTextViewPr>
    <p:cViewPr>
      <p:scale>
        <a:sx n="3" d="2"/>
        <a:sy n="3" d="2"/>
      </p:scale>
      <p:origin x="0" y="0"/>
    </p:cViewPr>
  </p:notesTextViewPr>
  <p:sorterViewPr>
    <p:cViewPr>
      <p:scale>
        <a:sx n="140" d="100"/>
        <a:sy n="140" d="100"/>
      </p:scale>
      <p:origin x="0" y="-126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C:\2019\Assessments%202018-19\BN%20Reports\GR%2010%202017-18%20to%202018-19.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6.xml"/></Relationships>
</file>

<file path=ppt/charts/_rels/chart16.xml.rels><?xml version="1.0" encoding="UTF-8" standalone="yes"?>
<Relationships xmlns="http://schemas.openxmlformats.org/package/2006/relationships"><Relationship Id="rId3" Type="http://schemas.openxmlformats.org/officeDocument/2006/relationships/oleObject" Target="file:///C:\2019\Assessments%202018-19\BN%20Reports\GR%2010%202017-18%20to%202018-19.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7.xml"/><Relationship Id="rId4" Type="http://schemas.openxmlformats.org/officeDocument/2006/relationships/package" Target="../embeddings/Microsoft_Excel_Worksheet6.xlsx"/></Relationships>
</file>

<file path=ppt/charts/_rels/chart18.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8.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9.xml"/><Relationship Id="rId4" Type="http://schemas.openxmlformats.org/officeDocument/2006/relationships/package" Target="../embeddings/Microsoft_Excel_Worksheet7.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10.xml"/><Relationship Id="rId4" Type="http://schemas.openxmlformats.org/officeDocument/2006/relationships/package" Target="../embeddings/Microsoft_Excel_Worksheet8.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9.xlsx"/></Relationships>
</file>

<file path=ppt/charts/_rels/chart25.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0.xlsx"/></Relationships>
</file>

<file path=ppt/charts/_rels/chart2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Ed01\edbranches\English%20Evaluation%20-%20&#201;valuation%20Anglais\Share\1.%20DATA%20FOLDER%20-%20RESULTS\d.%20Release%20of%20Results\2018-2019%20Release%20of%20Results\Excel%20Files\2018-19%20G4%20All%20Subjects.xlsx" TargetMode="Externa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Ed01\edbranches\English%20Evaluation%20-%20&#201;valuation%20Anglais\Share\1.%20DATA%20FOLDER%20-%20RESULTS\d.%20Release%20of%20Results\2018-2019%20Release%20of%20Results\Excel%20Files\2018-19%20G4%20All%20Subject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13.xml"/></Relationships>
</file>

<file path=ppt/charts/_rels/chart31.xml.rels><?xml version="1.0" encoding="UTF-8" standalone="yes"?>
<Relationships xmlns="http://schemas.openxmlformats.org/package/2006/relationships"><Relationship Id="rId3" Type="http://schemas.openxmlformats.org/officeDocument/2006/relationships/oleObject" Target="file:///C:\2019\Assessments%202018-19\BN%20Reports\GR%2010%202017-18%20to%202018-19.xlsx" TargetMode="External"/><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11.xlsx"/></Relationships>
</file>

<file path=ppt/charts/_rels/chart3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Ed01\edbranches\English%20Evaluation%20-%20&#201;valuation%20Anglais\Share\1.%20DATA%20FOLDER%20-%20RESULTS\d.%20Release%20of%20Results\2018-2019%20Release%20of%20Results\Excel%20Files\2018-19%20G4%20All%20Subjects.xlsx" TargetMode="External"/></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Ed01\edbranches\English%20Evaluation%20-%20&#201;valuation%20Anglais\Share\1.%20DATA%20FOLDER%20-%20RESULTS\d.%20Release%20of%20Results\2018-2019%20Release%20of%20Results\Excel%20Files\2018-19%20G4%20All%20Subjects.xlsx" TargetMode="External"/></Relationships>
</file>

<file path=ppt/charts/_rels/chart3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16.xml"/></Relationships>
</file>

<file path=ppt/charts/_rels/chart38.xml.rels><?xml version="1.0" encoding="UTF-8" standalone="yes"?>
<Relationships xmlns="http://schemas.openxmlformats.org/package/2006/relationships"><Relationship Id="rId3" Type="http://schemas.openxmlformats.org/officeDocument/2006/relationships/oleObject" Target="file:///C:\2019\Assessments%202018-19\BN%20Reports\GR%2010%202017-18%20to%202018-19.xlsx" TargetMode="External"/><Relationship Id="rId2" Type="http://schemas.microsoft.com/office/2011/relationships/chartColorStyle" Target="colors32.xml"/><Relationship Id="rId1" Type="http://schemas.microsoft.com/office/2011/relationships/chartStyle" Target="style32.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1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d01\edbranches\English%20Evaluation%20-%20&#201;valuation%20Anglais\Share\1.%20DATA%20FOLDER%20-%20RESULTS\d.%20Release%20of%20Results\2018-2019%20Release%20of%20Results\Excel%20Files\2018-19%20G4%20All%20Subjects.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13.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14.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15.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16.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17.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18.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19.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20.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21.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2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2"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23.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24.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C:\2019\Assessments%202018-19\BN%20Reports\GR%204%202018-19.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Ed01\edbranches\English%20Evaluation%20-%20&#201;valuation%20Anglais\Share\1.%20DATA%20FOLDER%20-%20RESULTS\d.%20Release%20of%20Results\2017-2018%20Release%20of%20Results\2017-2018%20Excel%20Files\2010-2016%20G10%20OPI%20BN%20Chart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RS2181\Desktop\PPT%20Assessmen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sz="2000" b="1" baseline="0" dirty="0">
              <a:solidFill>
                <a:schemeClr val="tx1"/>
              </a:solidFill>
              <a:latin typeface="Arial" panose="020B0604020202020204" pitchFamily="34" charset="0"/>
              <a:cs typeface="Arial" panose="020B0604020202020204" pitchFamily="34" charset="0"/>
            </a:endParaRPr>
          </a:p>
          <a:p>
            <a:pPr>
              <a:defRPr b="1">
                <a:solidFill>
                  <a:schemeClr val="tx1"/>
                </a:solidFill>
                <a:latin typeface="Arial" panose="020B0604020202020204" pitchFamily="34" charset="0"/>
                <a:cs typeface="Arial" panose="020B0604020202020204" pitchFamily="34" charset="0"/>
              </a:defRPr>
            </a:pPr>
            <a:r>
              <a:rPr lang="en-US" sz="2000" b="1" dirty="0">
                <a:solidFill>
                  <a:schemeClr val="tx1"/>
                </a:solidFill>
                <a:latin typeface="Arial" panose="020B0604020202020204" pitchFamily="34" charset="0"/>
                <a:cs typeface="Arial" panose="020B0604020202020204" pitchFamily="34" charset="0"/>
              </a:rPr>
              <a:t>%</a:t>
            </a:r>
            <a:r>
              <a:rPr lang="en-US" sz="2000" b="1" baseline="0" dirty="0">
                <a:solidFill>
                  <a:schemeClr val="tx1"/>
                </a:solidFill>
                <a:latin typeface="Arial" panose="020B0604020202020204" pitchFamily="34" charset="0"/>
                <a:cs typeface="Arial" panose="020B0604020202020204" pitchFamily="34" charset="0"/>
              </a:rPr>
              <a:t> of Students at Appropriate Development</a:t>
            </a:r>
            <a:endParaRPr lang="en-US" sz="20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EYEDA!$A$2</c:f>
              <c:strCache>
                <c:ptCount val="1"/>
                <c:pt idx="0">
                  <c:v>Province</c:v>
                </c:pt>
              </c:strCache>
            </c:strRef>
          </c:tx>
          <c:spPr>
            <a:ln w="38100" cap="rnd">
              <a:solidFill>
                <a:srgbClr val="0069AA"/>
              </a:solidFill>
              <a:round/>
            </a:ln>
            <a:effectLst/>
          </c:spPr>
          <c:marker>
            <c:symbol val="circle"/>
            <c:size val="5"/>
            <c:spPr>
              <a:solidFill>
                <a:srgbClr val="0069AA"/>
              </a:solidFill>
              <a:ln w="38100">
                <a:solidFill>
                  <a:srgbClr val="0069AA"/>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EYEDA!$B$1:$I$1</c:f>
              <c:strCache>
                <c:ptCount val="8"/>
                <c:pt idx="0">
                  <c:v>2011-12</c:v>
                </c:pt>
                <c:pt idx="1">
                  <c:v>2012-13</c:v>
                </c:pt>
                <c:pt idx="2">
                  <c:v>2013-14</c:v>
                </c:pt>
                <c:pt idx="3">
                  <c:v>2014-15</c:v>
                </c:pt>
                <c:pt idx="4">
                  <c:v>2015-16</c:v>
                </c:pt>
                <c:pt idx="5">
                  <c:v>2016-17</c:v>
                </c:pt>
                <c:pt idx="6">
                  <c:v>2017-18</c:v>
                </c:pt>
                <c:pt idx="7">
                  <c:v>2018-19</c:v>
                </c:pt>
              </c:strCache>
            </c:strRef>
          </c:cat>
          <c:val>
            <c:numRef>
              <c:f>EYEDA!$B$2:$I$2</c:f>
              <c:numCache>
                <c:formatCode>0</c:formatCode>
                <c:ptCount val="8"/>
                <c:pt idx="0">
                  <c:v>75.2</c:v>
                </c:pt>
                <c:pt idx="1">
                  <c:v>77</c:v>
                </c:pt>
                <c:pt idx="2">
                  <c:v>80.7</c:v>
                </c:pt>
                <c:pt idx="3">
                  <c:v>80.5</c:v>
                </c:pt>
                <c:pt idx="4">
                  <c:v>81.3</c:v>
                </c:pt>
                <c:pt idx="5">
                  <c:v>80.8</c:v>
                </c:pt>
                <c:pt idx="6">
                  <c:v>80.7</c:v>
                </c:pt>
                <c:pt idx="7">
                  <c:v>80</c:v>
                </c:pt>
              </c:numCache>
            </c:numRef>
          </c:val>
          <c:smooth val="0"/>
          <c:extLst>
            <c:ext xmlns:c16="http://schemas.microsoft.com/office/drawing/2014/chart" uri="{C3380CC4-5D6E-409C-BE32-E72D297353CC}">
              <c16:uniqueId val="{00000000-4722-41FE-BEB0-B5096A8D2ADF}"/>
            </c:ext>
          </c:extLst>
        </c:ser>
        <c:dLbls>
          <c:dLblPos val="t"/>
          <c:showLegendKey val="0"/>
          <c:showVal val="1"/>
          <c:showCatName val="0"/>
          <c:showSerName val="0"/>
          <c:showPercent val="0"/>
          <c:showBubbleSize val="0"/>
        </c:dLbls>
        <c:marker val="1"/>
        <c:smooth val="0"/>
        <c:axId val="423407512"/>
        <c:axId val="665984400"/>
      </c:lineChart>
      <c:catAx>
        <c:axId val="423407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320000" spcFirstLastPara="1" vertOverflow="ellipsis"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5984400"/>
        <c:crosses val="autoZero"/>
        <c:auto val="0"/>
        <c:lblAlgn val="ctr"/>
        <c:lblOffset val="100"/>
        <c:noMultiLvlLbl val="0"/>
      </c:catAx>
      <c:valAx>
        <c:axId val="665984400"/>
        <c:scaling>
          <c:orientation val="minMax"/>
          <c:max val="100"/>
        </c:scaling>
        <c:delete val="0"/>
        <c:axPos val="l"/>
        <c:majorGridlines>
          <c:spPr>
            <a:ln w="317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3407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CA"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dirty="0">
                <a:solidFill>
                  <a:schemeClr val="tx1"/>
                </a:solidFill>
                <a:latin typeface="Arial" panose="020B0604020202020204" pitchFamily="34" charset="0"/>
                <a:cs typeface="Arial" panose="020B0604020202020204" pitchFamily="34" charset="0"/>
              </a:rPr>
              <a:t>Reading: % of Students </a:t>
            </a:r>
          </a:p>
          <a:p>
            <a:pPr>
              <a:defRPr sz="1200" b="1">
                <a:solidFill>
                  <a:schemeClr val="tx1"/>
                </a:solidFill>
                <a:latin typeface="Arial" panose="020B0604020202020204" pitchFamily="34" charset="0"/>
                <a:cs typeface="Arial" panose="020B0604020202020204" pitchFamily="34" charset="0"/>
              </a:defRPr>
            </a:pPr>
            <a:r>
              <a:rPr lang="en-US" sz="1600" b="1" dirty="0">
                <a:solidFill>
                  <a:schemeClr val="tx1"/>
                </a:solidFill>
                <a:latin typeface="Arial" panose="020B0604020202020204" pitchFamily="34" charset="0"/>
                <a:cs typeface="Arial" panose="020B0604020202020204" pitchFamily="34" charset="0"/>
              </a:rPr>
              <a:t>at Level 2 or Above</a:t>
            </a:r>
          </a:p>
        </c:rich>
      </c:tx>
      <c:layout>
        <c:manualLayout>
          <c:xMode val="edge"/>
          <c:yMode val="edge"/>
          <c:x val="0.21881019881168812"/>
          <c:y val="4.9168853893263344E-2"/>
        </c:manualLayout>
      </c:layout>
      <c:overlay val="0"/>
      <c:spPr>
        <a:noFill/>
        <a:ln>
          <a:noFill/>
        </a:ln>
        <a:effectLst/>
      </c:spPr>
      <c:txPr>
        <a:bodyPr rot="0" spcFirstLastPara="1" vertOverflow="ellipsis" vert="horz" wrap="square" anchor="ctr" anchorCtr="1"/>
        <a:lstStyle/>
        <a:p>
          <a:pPr>
            <a:defRPr lang="en-CA"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4202719693150939E-2"/>
          <c:y val="0.19863185205297615"/>
          <c:w val="0.90241906304381536"/>
          <c:h val="0.50676903680091345"/>
        </c:manualLayout>
      </c:layout>
      <c:lineChart>
        <c:grouping val="standard"/>
        <c:varyColors val="0"/>
        <c:ser>
          <c:idx val="1"/>
          <c:order val="1"/>
          <c:tx>
            <c:strRef>
              <c:f>Reading!$B$11</c:f>
              <c:strCache>
                <c:ptCount val="1"/>
                <c:pt idx="0">
                  <c:v>Anglophone</c:v>
                </c:pt>
              </c:strCache>
            </c:strRef>
          </c:tx>
          <c:spPr>
            <a:ln w="31750" cap="rnd">
              <a:solidFill>
                <a:srgbClr val="2E75B6"/>
              </a:solidFill>
              <a:round/>
            </a:ln>
            <a:effectLst/>
          </c:spPr>
          <c:marker>
            <c:symbol val="none"/>
          </c:marker>
          <c:dLbls>
            <c:spPr>
              <a:solidFill>
                <a:srgbClr val="2E75B6"/>
              </a:solidFill>
              <a:ln>
                <a:noFill/>
              </a:ln>
              <a:effectLst/>
            </c:spPr>
            <c:txPr>
              <a:bodyPr rot="0" spcFirstLastPara="1" vertOverflow="ellipsis" vert="horz" wrap="square" anchor="ctr" anchorCtr="1"/>
              <a:lstStyle/>
              <a:p>
                <a:pPr>
                  <a:defRPr lang="en-CA"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Reading!$C$4:$H$4</c:f>
              <c:strCache>
                <c:ptCount val="2"/>
                <c:pt idx="0">
                  <c:v>2007*</c:v>
                </c:pt>
                <c:pt idx="1">
                  <c:v>2016*</c:v>
                </c:pt>
              </c:strCache>
            </c:strRef>
          </c:cat>
          <c:val>
            <c:numRef>
              <c:f>Reading!$C$11:$I$11</c:f>
              <c:numCache>
                <c:formatCode>0%</c:formatCode>
                <c:ptCount val="2"/>
                <c:pt idx="0">
                  <c:v>0.83</c:v>
                </c:pt>
                <c:pt idx="1">
                  <c:v>0.84</c:v>
                </c:pt>
              </c:numCache>
            </c:numRef>
          </c:val>
          <c:smooth val="0"/>
          <c:extLst>
            <c:ext xmlns:c16="http://schemas.microsoft.com/office/drawing/2014/chart" uri="{C3380CC4-5D6E-409C-BE32-E72D297353CC}">
              <c16:uniqueId val="{00000000-58FB-4B1C-8080-64084BC0FEF4}"/>
            </c:ext>
          </c:extLst>
        </c:ser>
        <c:ser>
          <c:idx val="2"/>
          <c:order val="2"/>
          <c:tx>
            <c:strRef>
              <c:f>Reading!$B$12</c:f>
              <c:strCache>
                <c:ptCount val="1"/>
                <c:pt idx="0">
                  <c:v>Francophone</c:v>
                </c:pt>
              </c:strCache>
            </c:strRef>
          </c:tx>
          <c:spPr>
            <a:ln w="31750" cap="rnd">
              <a:solidFill>
                <a:srgbClr val="ED7D31"/>
              </a:solidFill>
              <a:round/>
            </a:ln>
            <a:effectLst/>
          </c:spPr>
          <c:marker>
            <c:symbol val="none"/>
          </c:marker>
          <c:dPt>
            <c:idx val="1"/>
            <c:marker>
              <c:symbol val="none"/>
            </c:marker>
            <c:bubble3D val="0"/>
            <c:extLst>
              <c:ext xmlns:c16="http://schemas.microsoft.com/office/drawing/2014/chart" uri="{C3380CC4-5D6E-409C-BE32-E72D297353CC}">
                <c16:uniqueId val="{00000001-58FB-4B1C-8080-64084BC0FEF4}"/>
              </c:ext>
            </c:extLst>
          </c:dPt>
          <c:dPt>
            <c:idx val="5"/>
            <c:marker>
              <c:symbol val="none"/>
            </c:marker>
            <c:bubble3D val="0"/>
            <c:extLst>
              <c:ext xmlns:c16="http://schemas.microsoft.com/office/drawing/2014/chart" uri="{C3380CC4-5D6E-409C-BE32-E72D297353CC}">
                <c16:uniqueId val="{00000002-58FB-4B1C-8080-64084BC0FEF4}"/>
              </c:ext>
            </c:extLst>
          </c:dPt>
          <c:dLbls>
            <c:spPr>
              <a:solidFill>
                <a:srgbClr val="ED7D31"/>
              </a:solidFill>
              <a:ln>
                <a:noFill/>
              </a:ln>
              <a:effectLst/>
            </c:spPr>
            <c:txPr>
              <a:bodyPr rot="0" spcFirstLastPara="1" vertOverflow="ellipsis" vert="horz" wrap="square" anchor="ctr" anchorCtr="1"/>
              <a:lstStyle/>
              <a:p>
                <a:pPr>
                  <a:defRPr lang="en-CA"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Reading!$C$4:$H$4</c:f>
              <c:strCache>
                <c:ptCount val="2"/>
                <c:pt idx="0">
                  <c:v>2007*</c:v>
                </c:pt>
                <c:pt idx="1">
                  <c:v>2016*</c:v>
                </c:pt>
              </c:strCache>
            </c:strRef>
          </c:cat>
          <c:val>
            <c:numRef>
              <c:f>Reading!$C$12:$I$12</c:f>
              <c:numCache>
                <c:formatCode>0%</c:formatCode>
                <c:ptCount val="2"/>
                <c:pt idx="0">
                  <c:v>0.76</c:v>
                </c:pt>
                <c:pt idx="1">
                  <c:v>0.77</c:v>
                </c:pt>
              </c:numCache>
            </c:numRef>
          </c:val>
          <c:smooth val="0"/>
          <c:extLst>
            <c:ext xmlns:c16="http://schemas.microsoft.com/office/drawing/2014/chart" uri="{C3380CC4-5D6E-409C-BE32-E72D297353CC}">
              <c16:uniqueId val="{00000003-58FB-4B1C-8080-64084BC0FEF4}"/>
            </c:ext>
          </c:extLst>
        </c:ser>
        <c:ser>
          <c:idx val="3"/>
          <c:order val="3"/>
          <c:tx>
            <c:strRef>
              <c:f>Reading!$B$13</c:f>
              <c:strCache>
                <c:ptCount val="1"/>
                <c:pt idx="0">
                  <c:v>New Brunswick</c:v>
                </c:pt>
              </c:strCache>
            </c:strRef>
          </c:tx>
          <c:spPr>
            <a:ln w="31750" cap="rnd">
              <a:solidFill>
                <a:srgbClr val="000000"/>
              </a:solidFill>
              <a:prstDash val="sysDash"/>
              <a:round/>
            </a:ln>
            <a:effectLst/>
          </c:spPr>
          <c:marker>
            <c:symbol val="none"/>
          </c:marker>
          <c:dLbls>
            <c:spPr>
              <a:solidFill>
                <a:srgbClr val="000000"/>
              </a:solidFill>
              <a:ln>
                <a:noFill/>
              </a:ln>
              <a:effectLst/>
            </c:spPr>
            <c:txPr>
              <a:bodyPr rot="0" spcFirstLastPara="1" vertOverflow="ellipsis" vert="horz" wrap="square" anchor="ctr" anchorCtr="1"/>
              <a:lstStyle/>
              <a:p>
                <a:pPr>
                  <a:defRPr lang="en-CA"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Reading!$C$4:$H$4</c:f>
              <c:strCache>
                <c:ptCount val="2"/>
                <c:pt idx="0">
                  <c:v>2007*</c:v>
                </c:pt>
                <c:pt idx="1">
                  <c:v>2016*</c:v>
                </c:pt>
              </c:strCache>
            </c:strRef>
          </c:cat>
          <c:val>
            <c:numRef>
              <c:f>Reading!$C$13:$I$13</c:f>
              <c:numCache>
                <c:formatCode>0%</c:formatCode>
                <c:ptCount val="2"/>
                <c:pt idx="0">
                  <c:v>0.81</c:v>
                </c:pt>
                <c:pt idx="1">
                  <c:v>0.82</c:v>
                </c:pt>
              </c:numCache>
            </c:numRef>
          </c:val>
          <c:smooth val="0"/>
          <c:extLst>
            <c:ext xmlns:c16="http://schemas.microsoft.com/office/drawing/2014/chart" uri="{C3380CC4-5D6E-409C-BE32-E72D297353CC}">
              <c16:uniqueId val="{00000004-58FB-4B1C-8080-64084BC0FEF4}"/>
            </c:ext>
          </c:extLst>
        </c:ser>
        <c:ser>
          <c:idx val="4"/>
          <c:order val="4"/>
          <c:tx>
            <c:strRef>
              <c:f>Reading!$B$14</c:f>
              <c:strCache>
                <c:ptCount val="1"/>
                <c:pt idx="0">
                  <c:v>Canada</c:v>
                </c:pt>
              </c:strCache>
            </c:strRef>
          </c:tx>
          <c:spPr>
            <a:ln w="31750" cap="rnd">
              <a:solidFill>
                <a:srgbClr val="FF0000"/>
              </a:solidFill>
              <a:round/>
            </a:ln>
            <a:effectLst/>
          </c:spPr>
          <c:marker>
            <c:symbol val="none"/>
          </c:marker>
          <c:dLbls>
            <c:dLbl>
              <c:idx val="0"/>
              <c:spPr>
                <a:solidFill>
                  <a:srgbClr val="FF0000"/>
                </a:solidFill>
                <a:ln>
                  <a:noFill/>
                </a:ln>
                <a:effectLst/>
              </c:spPr>
              <c:txPr>
                <a:bodyPr rot="0" spcFirstLastPara="1" vertOverflow="ellipsis" vert="horz" wrap="square" lIns="38100" tIns="19050" rIns="38100" bIns="19050" anchor="ctr" anchorCtr="1">
                  <a:spAutoFit/>
                </a:bodyPr>
                <a:lstStyle/>
                <a:p>
                  <a:pPr>
                    <a:defRPr lang="en-CA"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58FB-4B1C-8080-64084BC0FEF4}"/>
                </c:ext>
              </c:extLst>
            </c:dLbl>
            <c:dLbl>
              <c:idx val="1"/>
              <c:spPr>
                <a:solidFill>
                  <a:srgbClr val="FF0000"/>
                </a:solidFill>
                <a:ln>
                  <a:noFill/>
                </a:ln>
                <a:effectLst/>
              </c:spPr>
              <c:txPr>
                <a:bodyPr rot="0" spcFirstLastPara="1" vertOverflow="ellipsis" vert="horz" wrap="square" lIns="38100" tIns="19050" rIns="38100" bIns="19050" anchor="ctr" anchorCtr="1">
                  <a:spAutoFit/>
                </a:bodyPr>
                <a:lstStyle/>
                <a:p>
                  <a:pPr>
                    <a:defRPr lang="en-CA"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58FB-4B1C-8080-64084BC0FEF4}"/>
                </c:ext>
              </c:extLst>
            </c:dLbl>
            <c:spPr>
              <a:solidFill>
                <a:srgbClr val="FF0000"/>
              </a:solidFill>
              <a:ln>
                <a:noFill/>
              </a:ln>
              <a:effectLst/>
            </c:spPr>
            <c:txPr>
              <a:bodyPr rot="0" spcFirstLastPara="1" vertOverflow="ellipsis" vert="horz" wrap="square" lIns="38100" tIns="19050" rIns="38100" bIns="19050" anchor="ctr" anchorCtr="1">
                <a:spAutoFit/>
              </a:bodyPr>
              <a:lstStyle/>
              <a:p>
                <a:pPr>
                  <a:defRPr lang="en-CA" sz="1400" b="1"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Reading!$C$4:$H$4</c:f>
              <c:strCache>
                <c:ptCount val="2"/>
                <c:pt idx="0">
                  <c:v>2007*</c:v>
                </c:pt>
                <c:pt idx="1">
                  <c:v>2016*</c:v>
                </c:pt>
              </c:strCache>
            </c:strRef>
          </c:cat>
          <c:val>
            <c:numRef>
              <c:f>Reading!$C$14:$I$14</c:f>
              <c:numCache>
                <c:formatCode>0%</c:formatCode>
                <c:ptCount val="2"/>
                <c:pt idx="0">
                  <c:v>0.88</c:v>
                </c:pt>
                <c:pt idx="1">
                  <c:v>0.88</c:v>
                </c:pt>
              </c:numCache>
            </c:numRef>
          </c:val>
          <c:smooth val="0"/>
          <c:extLst>
            <c:ext xmlns:c16="http://schemas.microsoft.com/office/drawing/2014/chart" uri="{C3380CC4-5D6E-409C-BE32-E72D297353CC}">
              <c16:uniqueId val="{00000007-58FB-4B1C-8080-64084BC0FEF4}"/>
            </c:ext>
          </c:extLst>
        </c:ser>
        <c:dLbls>
          <c:dLblPos val="ctr"/>
          <c:showLegendKey val="0"/>
          <c:showVal val="1"/>
          <c:showCatName val="0"/>
          <c:showSerName val="0"/>
          <c:showPercent val="0"/>
          <c:showBubbleSize val="0"/>
        </c:dLbls>
        <c:smooth val="0"/>
        <c:axId val="117967400"/>
        <c:axId val="192355760"/>
        <c:extLst>
          <c:ext xmlns:c15="http://schemas.microsoft.com/office/drawing/2012/chart" uri="{02D57815-91ED-43cb-92C2-25804820EDAC}">
            <c15:filteredLineSeries>
              <c15:ser>
                <c:idx val="0"/>
                <c:order val="0"/>
                <c:tx>
                  <c:strRef>
                    <c:extLst>
                      <c:ext uri="{02D57815-91ED-43cb-92C2-25804820EDAC}">
                        <c15:formulaRef>
                          <c15:sqref>Reading!$B$4</c15:sqref>
                        </c15:formulaRef>
                      </c:ext>
                    </c:extLst>
                    <c:strCache>
                      <c:ptCount val="1"/>
                      <c:pt idx="0">
                        <c:v>PCAP</c:v>
                      </c:pt>
                    </c:strCache>
                  </c:strRef>
                </c:tx>
                <c:spPr>
                  <a:ln w="31750" cap="rnd">
                    <a:solidFill>
                      <a:schemeClr val="accent1"/>
                    </a:solidFill>
                    <a:round/>
                  </a:ln>
                  <a:effectLst/>
                </c:spPr>
                <c:marker>
                  <c:symbol val="none"/>
                </c:marker>
                <c:dLbls>
                  <c:spPr>
                    <a:solidFill>
                      <a:srgbClr val="2E75B6"/>
                    </a:solidFill>
                    <a:ln>
                      <a:noFill/>
                    </a:ln>
                    <a:effectLst/>
                  </c:spPr>
                  <c:txPr>
                    <a:bodyPr rot="0" spcFirstLastPara="1" vertOverflow="ellipsis" vert="horz" wrap="square" anchor="ctr" anchorCtr="1"/>
                    <a:lstStyle/>
                    <a:p>
                      <a:pPr>
                        <a:defRPr lang="en-CA"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Reading!$C$4:$H$4</c15:sqref>
                        </c15:formulaRef>
                      </c:ext>
                    </c:extLst>
                    <c:strCache>
                      <c:ptCount val="2"/>
                      <c:pt idx="0">
                        <c:v>2007*</c:v>
                      </c:pt>
                      <c:pt idx="1">
                        <c:v>2016*</c:v>
                      </c:pt>
                    </c:strCache>
                  </c:strRef>
                </c:cat>
                <c:val>
                  <c:numRef>
                    <c:extLst>
                      <c:ext uri="{02D57815-91ED-43cb-92C2-25804820EDAC}">
                        <c15:formulaRef>
                          <c15:sqref>Reading!$C$4:$I$4</c15:sqref>
                        </c15:formulaRef>
                      </c:ext>
                    </c:extLst>
                    <c:numCache>
                      <c:formatCode>0</c:formatCode>
                      <c:ptCount val="2"/>
                      <c:pt idx="0">
                        <c:v>0</c:v>
                      </c:pt>
                      <c:pt idx="1">
                        <c:v>0</c:v>
                      </c:pt>
                    </c:numCache>
                  </c:numRef>
                </c:val>
                <c:smooth val="0"/>
                <c:extLst>
                  <c:ext xmlns:c16="http://schemas.microsoft.com/office/drawing/2014/chart" uri="{C3380CC4-5D6E-409C-BE32-E72D297353CC}">
                    <c16:uniqueId val="{00000008-58FB-4B1C-8080-64084BC0FEF4}"/>
                  </c:ext>
                </c:extLst>
              </c15:ser>
            </c15:filteredLineSeries>
          </c:ext>
        </c:extLst>
      </c:lineChart>
      <c:catAx>
        <c:axId val="1179674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CA" sz="1200" b="1" i="0" u="none" strike="noStrike" kern="1200" cap="all" baseline="0">
                <a:solidFill>
                  <a:schemeClr val="tx1"/>
                </a:solidFill>
                <a:latin typeface="Arial" panose="020B0604020202020204" pitchFamily="34" charset="0"/>
                <a:ea typeface="+mn-ea"/>
                <a:cs typeface="Arial" panose="020B0604020202020204" pitchFamily="34" charset="0"/>
              </a:defRPr>
            </a:pPr>
            <a:endParaRPr lang="en-US"/>
          </a:p>
        </c:txPr>
        <c:crossAx val="192355760"/>
        <c:crosses val="autoZero"/>
        <c:auto val="1"/>
        <c:lblAlgn val="ctr"/>
        <c:lblOffset val="100"/>
        <c:noMultiLvlLbl val="0"/>
      </c:catAx>
      <c:valAx>
        <c:axId val="192355760"/>
        <c:scaling>
          <c:orientation val="minMax"/>
        </c:scaling>
        <c:delete val="1"/>
        <c:axPos val="l"/>
        <c:numFmt formatCode="0%" sourceLinked="1"/>
        <c:majorTickMark val="none"/>
        <c:minorTickMark val="none"/>
        <c:tickLblPos val="nextTo"/>
        <c:crossAx val="117967400"/>
        <c:crosses val="autoZero"/>
        <c:crossBetween val="between"/>
      </c:valAx>
      <c:spPr>
        <a:noFill/>
        <a:ln>
          <a:noFill/>
        </a:ln>
        <a:effectLst/>
      </c:spPr>
    </c:plotArea>
    <c:legend>
      <c:legendPos val="b"/>
      <c:layout>
        <c:manualLayout>
          <c:xMode val="edge"/>
          <c:yMode val="edge"/>
          <c:x val="8.1465830330209474E-2"/>
          <c:y val="0.80111058315986361"/>
          <c:w val="0.84080773312853685"/>
          <c:h val="0.179732328717531"/>
        </c:manualLayout>
      </c:layout>
      <c:overlay val="0"/>
      <c:spPr>
        <a:noFill/>
        <a:ln>
          <a:noFill/>
        </a:ln>
        <a:effectLst/>
      </c:spPr>
      <c:txPr>
        <a:bodyPr rot="0" spcFirstLastPara="1" vertOverflow="ellipsis" vert="horz" wrap="square" anchor="ctr" anchorCtr="1"/>
        <a:lstStyle/>
        <a:p>
          <a:pPr>
            <a:defRPr lang="en-CA" sz="12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lang="en-CA" sz="900" b="0" i="0" u="none" strike="noStrike" kern="1200" baseline="0">
          <a:solidFill>
            <a:schemeClr val="dk1"/>
          </a:solidFill>
          <a:latin typeface="+mn-lt"/>
          <a:ea typeface="+mn-ea"/>
          <a:cs typeface="+mn-cs"/>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r>
              <a:rPr lang="en-CA" sz="2000" b="1" dirty="0">
                <a:solidFill>
                  <a:schemeClr val="tx1"/>
                </a:solidFill>
                <a:latin typeface="Arial" panose="020B0604020202020204" pitchFamily="34" charset="0"/>
                <a:cs typeface="Arial" panose="020B0604020202020204" pitchFamily="34" charset="0"/>
              </a:rPr>
              <a:t>Early Immersion </a:t>
            </a:r>
          </a:p>
        </c:rich>
      </c:tx>
      <c:layout>
        <c:manualLayout>
          <c:xMode val="edge"/>
          <c:yMode val="edge"/>
          <c:x val="0.36986306059568641"/>
          <c:y val="5.3083659010637628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1602444621958477E-2"/>
          <c:y val="5.2535564922789268E-2"/>
          <c:w val="0.93517694346177738"/>
          <c:h val="0.81799345396749235"/>
        </c:manualLayout>
      </c:layout>
      <c:barChart>
        <c:barDir val="col"/>
        <c:grouping val="clustered"/>
        <c:varyColors val="0"/>
        <c:ser>
          <c:idx val="0"/>
          <c:order val="0"/>
          <c:spPr>
            <a:solidFill>
              <a:srgbClr val="FDB812"/>
            </a:solidFill>
            <a:ln>
              <a:noFill/>
            </a:ln>
            <a:effectLst/>
          </c:spPr>
          <c:invertIfNegative val="0"/>
          <c:dPt>
            <c:idx val="0"/>
            <c:invertIfNegative val="0"/>
            <c:bubble3D val="0"/>
            <c:spPr>
              <a:solidFill>
                <a:srgbClr val="75A1CF"/>
              </a:solidFill>
              <a:ln>
                <a:noFill/>
              </a:ln>
              <a:effectLst/>
            </c:spPr>
            <c:extLst>
              <c:ext xmlns:c16="http://schemas.microsoft.com/office/drawing/2014/chart" uri="{C3380CC4-5D6E-409C-BE32-E72D297353CC}">
                <c16:uniqueId val="{00000001-34E5-4E29-8098-128236063C36}"/>
              </c:ext>
            </c:extLst>
          </c:dPt>
          <c:dPt>
            <c:idx val="1"/>
            <c:invertIfNegative val="0"/>
            <c:bubble3D val="0"/>
            <c:spPr>
              <a:solidFill>
                <a:srgbClr val="0069AA"/>
              </a:solidFill>
              <a:ln>
                <a:noFill/>
              </a:ln>
              <a:effectLst/>
            </c:spPr>
            <c:extLst>
              <c:ext xmlns:c16="http://schemas.microsoft.com/office/drawing/2014/chart" uri="{C3380CC4-5D6E-409C-BE32-E72D297353CC}">
                <c16:uniqueId val="{00000006-34E5-4E29-8098-128236063C36}"/>
              </c:ext>
            </c:extLst>
          </c:dPt>
          <c:dPt>
            <c:idx val="4"/>
            <c:invertIfNegative val="0"/>
            <c:bubble3D val="0"/>
            <c:spPr>
              <a:solidFill>
                <a:srgbClr val="75A1CF"/>
              </a:solidFill>
              <a:ln>
                <a:noFill/>
              </a:ln>
              <a:effectLst/>
            </c:spPr>
            <c:extLst>
              <c:ext xmlns:c16="http://schemas.microsoft.com/office/drawing/2014/chart" uri="{C3380CC4-5D6E-409C-BE32-E72D297353CC}">
                <c16:uniqueId val="{00000002-34E5-4E29-8098-128236063C36}"/>
              </c:ext>
            </c:extLst>
          </c:dPt>
          <c:dPt>
            <c:idx val="5"/>
            <c:invertIfNegative val="0"/>
            <c:bubble3D val="0"/>
            <c:spPr>
              <a:solidFill>
                <a:srgbClr val="0069AA"/>
              </a:solidFill>
              <a:ln>
                <a:noFill/>
              </a:ln>
              <a:effectLst/>
            </c:spPr>
            <c:extLst>
              <c:ext xmlns:c16="http://schemas.microsoft.com/office/drawing/2014/chart" uri="{C3380CC4-5D6E-409C-BE32-E72D297353CC}">
                <c16:uniqueId val="{00000007-34E5-4E29-8098-128236063C36}"/>
              </c:ext>
            </c:extLst>
          </c:dPt>
          <c:dPt>
            <c:idx val="8"/>
            <c:invertIfNegative val="0"/>
            <c:bubble3D val="0"/>
            <c:spPr>
              <a:solidFill>
                <a:srgbClr val="75A1CF"/>
              </a:solidFill>
              <a:ln>
                <a:noFill/>
              </a:ln>
              <a:effectLst/>
            </c:spPr>
            <c:extLst>
              <c:ext xmlns:c16="http://schemas.microsoft.com/office/drawing/2014/chart" uri="{C3380CC4-5D6E-409C-BE32-E72D297353CC}">
                <c16:uniqueId val="{00000003-34E5-4E29-8098-128236063C36}"/>
              </c:ext>
            </c:extLst>
          </c:dPt>
          <c:dPt>
            <c:idx val="9"/>
            <c:invertIfNegative val="0"/>
            <c:bubble3D val="0"/>
            <c:spPr>
              <a:solidFill>
                <a:srgbClr val="0069AA"/>
              </a:solidFill>
              <a:ln>
                <a:noFill/>
              </a:ln>
              <a:effectLst/>
            </c:spPr>
            <c:extLst>
              <c:ext xmlns:c16="http://schemas.microsoft.com/office/drawing/2014/chart" uri="{C3380CC4-5D6E-409C-BE32-E72D297353CC}">
                <c16:uniqueId val="{00000008-34E5-4E29-8098-128236063C36}"/>
              </c:ext>
            </c:extLst>
          </c:dPt>
          <c:dPt>
            <c:idx val="12"/>
            <c:invertIfNegative val="0"/>
            <c:bubble3D val="0"/>
            <c:spPr>
              <a:solidFill>
                <a:srgbClr val="75A1CF"/>
              </a:solidFill>
              <a:ln>
                <a:noFill/>
              </a:ln>
              <a:effectLst/>
            </c:spPr>
            <c:extLst>
              <c:ext xmlns:c16="http://schemas.microsoft.com/office/drawing/2014/chart" uri="{C3380CC4-5D6E-409C-BE32-E72D297353CC}">
                <c16:uniqueId val="{00000004-34E5-4E29-8098-128236063C36}"/>
              </c:ext>
            </c:extLst>
          </c:dPt>
          <c:dPt>
            <c:idx val="13"/>
            <c:invertIfNegative val="0"/>
            <c:bubble3D val="0"/>
            <c:spPr>
              <a:solidFill>
                <a:srgbClr val="0069AA"/>
              </a:solidFill>
              <a:ln>
                <a:noFill/>
              </a:ln>
              <a:effectLst/>
            </c:spPr>
            <c:extLst>
              <c:ext xmlns:c16="http://schemas.microsoft.com/office/drawing/2014/chart" uri="{C3380CC4-5D6E-409C-BE32-E72D297353CC}">
                <c16:uniqueId val="{00000009-34E5-4E29-8098-128236063C36}"/>
              </c:ext>
            </c:extLst>
          </c:dPt>
          <c:dPt>
            <c:idx val="16"/>
            <c:invertIfNegative val="0"/>
            <c:bubble3D val="0"/>
            <c:spPr>
              <a:solidFill>
                <a:srgbClr val="75A1CF"/>
              </a:solidFill>
              <a:ln>
                <a:noFill/>
              </a:ln>
              <a:effectLst/>
            </c:spPr>
            <c:extLst>
              <c:ext xmlns:c16="http://schemas.microsoft.com/office/drawing/2014/chart" uri="{C3380CC4-5D6E-409C-BE32-E72D297353CC}">
                <c16:uniqueId val="{00000005-34E5-4E29-8098-128236063C36}"/>
              </c:ext>
            </c:extLst>
          </c:dPt>
          <c:dPt>
            <c:idx val="17"/>
            <c:invertIfNegative val="0"/>
            <c:bubble3D val="0"/>
            <c:spPr>
              <a:solidFill>
                <a:srgbClr val="0069AA"/>
              </a:solidFill>
              <a:ln>
                <a:noFill/>
              </a:ln>
              <a:effectLst/>
            </c:spPr>
            <c:extLst>
              <c:ext xmlns:c16="http://schemas.microsoft.com/office/drawing/2014/chart" uri="{C3380CC4-5D6E-409C-BE32-E72D297353CC}">
                <c16:uniqueId val="{0000000A-34E5-4E29-8098-128236063C36}"/>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4E5-4E29-8098-128236063C36}"/>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4E5-4E29-8098-128236063C36}"/>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4E5-4E29-8098-128236063C36}"/>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34E5-4E29-8098-128236063C36}"/>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34E5-4E29-8098-128236063C36}"/>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34E5-4E29-8098-128236063C36}"/>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4E5-4E29-8098-128236063C36}"/>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34E5-4E29-8098-128236063C36}"/>
                </c:ext>
              </c:extLst>
            </c:dLbl>
            <c:dLbl>
              <c:idx val="1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4E5-4E29-8098-128236063C36}"/>
                </c:ext>
              </c:extLst>
            </c:dLbl>
            <c:dLbl>
              <c:idx val="1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34E5-4E29-8098-128236063C3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'Assessment Presentation 2018-19'!$B$176:$C$194</c:f>
              <c:multiLvlStrCache>
                <c:ptCount val="19"/>
                <c:lvl>
                  <c:pt idx="0">
                    <c:v>G4</c:v>
                  </c:pt>
                  <c:pt idx="1">
                    <c:v>G6</c:v>
                  </c:pt>
                  <c:pt idx="2">
                    <c:v>G10</c:v>
                  </c:pt>
                  <c:pt idx="4">
                    <c:v>G4</c:v>
                  </c:pt>
                  <c:pt idx="5">
                    <c:v>G6</c:v>
                  </c:pt>
                  <c:pt idx="6">
                    <c:v>G10</c:v>
                  </c:pt>
                  <c:pt idx="8">
                    <c:v>G4</c:v>
                  </c:pt>
                  <c:pt idx="9">
                    <c:v>G6</c:v>
                  </c:pt>
                  <c:pt idx="10">
                    <c:v>G10</c:v>
                  </c:pt>
                  <c:pt idx="12">
                    <c:v>G4</c:v>
                  </c:pt>
                  <c:pt idx="13">
                    <c:v>G6</c:v>
                  </c:pt>
                  <c:pt idx="14">
                    <c:v>G10</c:v>
                  </c:pt>
                  <c:pt idx="16">
                    <c:v>G4</c:v>
                  </c:pt>
                  <c:pt idx="17">
                    <c:v>G6</c:v>
                  </c:pt>
                  <c:pt idx="18">
                    <c:v>G10</c:v>
                  </c:pt>
                </c:lvl>
                <c:lvl>
                  <c:pt idx="0">
                    <c:v>Province</c:v>
                  </c:pt>
                  <c:pt idx="4">
                    <c:v>ASD-N</c:v>
                  </c:pt>
                  <c:pt idx="8">
                    <c:v>ASD-E</c:v>
                  </c:pt>
                  <c:pt idx="12">
                    <c:v>ASD-S</c:v>
                  </c:pt>
                  <c:pt idx="16">
                    <c:v>ASD-W</c:v>
                  </c:pt>
                </c:lvl>
              </c:multiLvlStrCache>
            </c:multiLvlStrRef>
          </c:cat>
          <c:val>
            <c:numRef>
              <c:f>'Assessment Presentation 2018-19'!$D$176:$D$194</c:f>
              <c:numCache>
                <c:formatCode>General</c:formatCode>
                <c:ptCount val="19"/>
                <c:pt idx="0" formatCode="0.0">
                  <c:v>64.5</c:v>
                </c:pt>
                <c:pt idx="1">
                  <c:v>66.599999999999994</c:v>
                </c:pt>
                <c:pt idx="2">
                  <c:v>75</c:v>
                </c:pt>
                <c:pt idx="4">
                  <c:v>53.199999999999996</c:v>
                </c:pt>
                <c:pt idx="5">
                  <c:v>52.3</c:v>
                </c:pt>
                <c:pt idx="6">
                  <c:v>68.3</c:v>
                </c:pt>
                <c:pt idx="8">
                  <c:v>61.5</c:v>
                </c:pt>
                <c:pt idx="9">
                  <c:v>67.900000000000006</c:v>
                </c:pt>
                <c:pt idx="10">
                  <c:v>78.8</c:v>
                </c:pt>
                <c:pt idx="12">
                  <c:v>75.599999999999994</c:v>
                </c:pt>
                <c:pt idx="13">
                  <c:v>64.599999999999994</c:v>
                </c:pt>
                <c:pt idx="14">
                  <c:v>75.600000000000009</c:v>
                </c:pt>
                <c:pt idx="16">
                  <c:v>61.8</c:v>
                </c:pt>
                <c:pt idx="17">
                  <c:v>70.8</c:v>
                </c:pt>
                <c:pt idx="18">
                  <c:v>73.2</c:v>
                </c:pt>
              </c:numCache>
            </c:numRef>
          </c:val>
          <c:extLst>
            <c:ext xmlns:c16="http://schemas.microsoft.com/office/drawing/2014/chart" uri="{C3380CC4-5D6E-409C-BE32-E72D297353CC}">
              <c16:uniqueId val="{00000000-D300-41DF-93BD-B165015A6015}"/>
            </c:ext>
          </c:extLst>
        </c:ser>
        <c:dLbls>
          <c:dLblPos val="outEnd"/>
          <c:showLegendKey val="0"/>
          <c:showVal val="1"/>
          <c:showCatName val="0"/>
          <c:showSerName val="0"/>
          <c:showPercent val="0"/>
          <c:showBubbleSize val="0"/>
        </c:dLbls>
        <c:gapWidth val="50"/>
        <c:overlap val="-27"/>
        <c:axId val="499660272"/>
        <c:axId val="499660600"/>
      </c:barChart>
      <c:catAx>
        <c:axId val="4996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9660600"/>
        <c:crosses val="autoZero"/>
        <c:auto val="1"/>
        <c:lblAlgn val="ctr"/>
        <c:lblOffset val="100"/>
        <c:noMultiLvlLbl val="0"/>
      </c:catAx>
      <c:valAx>
        <c:axId val="499660600"/>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9660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r>
              <a:rPr lang="en-CA" sz="2000" b="1" dirty="0">
                <a:solidFill>
                  <a:schemeClr val="tx1"/>
                </a:solidFill>
                <a:latin typeface="Arial" panose="020B0604020202020204" pitchFamily="34" charset="0"/>
                <a:cs typeface="Arial" panose="020B0604020202020204" pitchFamily="34" charset="0"/>
              </a:rPr>
              <a:t>Late Immersion</a:t>
            </a:r>
          </a:p>
        </c:rich>
      </c:tx>
      <c:layout>
        <c:manualLayout>
          <c:xMode val="edge"/>
          <c:yMode val="edge"/>
          <c:x val="0.38212640661296648"/>
          <c:y val="7.6023391812865493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2605303647388905E-2"/>
          <c:y val="5.2733335194802777E-2"/>
          <c:w val="0.93053645880471836"/>
          <c:h val="0.8161791943560246"/>
        </c:manualLayout>
      </c:layout>
      <c:barChart>
        <c:barDir val="col"/>
        <c:grouping val="clustered"/>
        <c:varyColors val="0"/>
        <c:ser>
          <c:idx val="0"/>
          <c:order val="0"/>
          <c:spPr>
            <a:solidFill>
              <a:srgbClr val="0069AA"/>
            </a:solidFill>
            <a:ln>
              <a:noFill/>
            </a:ln>
            <a:effectLst/>
          </c:spPr>
          <c:invertIfNegative val="0"/>
          <c:dPt>
            <c:idx val="1"/>
            <c:invertIfNegative val="0"/>
            <c:bubble3D val="0"/>
            <c:spPr>
              <a:solidFill>
                <a:srgbClr val="FDB812"/>
              </a:solidFill>
              <a:ln>
                <a:noFill/>
              </a:ln>
              <a:effectLst/>
            </c:spPr>
            <c:extLst>
              <c:ext xmlns:c16="http://schemas.microsoft.com/office/drawing/2014/chart" uri="{C3380CC4-5D6E-409C-BE32-E72D297353CC}">
                <c16:uniqueId val="{00000001-2F0D-47D0-8C89-5CB8CBFA6CC2}"/>
              </c:ext>
            </c:extLst>
          </c:dPt>
          <c:dPt>
            <c:idx val="4"/>
            <c:invertIfNegative val="0"/>
            <c:bubble3D val="0"/>
            <c:spPr>
              <a:solidFill>
                <a:srgbClr val="FDB812"/>
              </a:solidFill>
              <a:ln>
                <a:noFill/>
              </a:ln>
              <a:effectLst/>
            </c:spPr>
            <c:extLst>
              <c:ext xmlns:c16="http://schemas.microsoft.com/office/drawing/2014/chart" uri="{C3380CC4-5D6E-409C-BE32-E72D297353CC}">
                <c16:uniqueId val="{00000002-2F0D-47D0-8C89-5CB8CBFA6CC2}"/>
              </c:ext>
            </c:extLst>
          </c:dPt>
          <c:dPt>
            <c:idx val="7"/>
            <c:invertIfNegative val="0"/>
            <c:bubble3D val="0"/>
            <c:spPr>
              <a:solidFill>
                <a:srgbClr val="FDB812"/>
              </a:solidFill>
              <a:ln>
                <a:noFill/>
              </a:ln>
              <a:effectLst/>
            </c:spPr>
            <c:extLst>
              <c:ext xmlns:c16="http://schemas.microsoft.com/office/drawing/2014/chart" uri="{C3380CC4-5D6E-409C-BE32-E72D297353CC}">
                <c16:uniqueId val="{00000003-2F0D-47D0-8C89-5CB8CBFA6CC2}"/>
              </c:ext>
            </c:extLst>
          </c:dPt>
          <c:dPt>
            <c:idx val="10"/>
            <c:invertIfNegative val="0"/>
            <c:bubble3D val="0"/>
            <c:spPr>
              <a:solidFill>
                <a:srgbClr val="FDB812"/>
              </a:solidFill>
              <a:ln>
                <a:noFill/>
              </a:ln>
              <a:effectLst/>
            </c:spPr>
            <c:extLst>
              <c:ext xmlns:c16="http://schemas.microsoft.com/office/drawing/2014/chart" uri="{C3380CC4-5D6E-409C-BE32-E72D297353CC}">
                <c16:uniqueId val="{00000004-2F0D-47D0-8C89-5CB8CBFA6CC2}"/>
              </c:ext>
            </c:extLst>
          </c:dPt>
          <c:dPt>
            <c:idx val="13"/>
            <c:invertIfNegative val="0"/>
            <c:bubble3D val="0"/>
            <c:spPr>
              <a:solidFill>
                <a:srgbClr val="FDB812"/>
              </a:solidFill>
              <a:ln>
                <a:noFill/>
              </a:ln>
              <a:effectLst/>
            </c:spPr>
            <c:extLst>
              <c:ext xmlns:c16="http://schemas.microsoft.com/office/drawing/2014/chart" uri="{C3380CC4-5D6E-409C-BE32-E72D297353CC}">
                <c16:uniqueId val="{00000005-2F0D-47D0-8C89-5CB8CBFA6CC2}"/>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2F0D-47D0-8C89-5CB8CBFA6CC2}"/>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2F0D-47D0-8C89-5CB8CBFA6CC2}"/>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2F0D-47D0-8C89-5CB8CBFA6CC2}"/>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2F0D-47D0-8C89-5CB8CBFA6CC2}"/>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2F0D-47D0-8C89-5CB8CBFA6CC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'[PPT Assessment.xlsx]Assessment Presentation 2018-19'!$B$206:$C$219</c:f>
              <c:multiLvlStrCache>
                <c:ptCount val="14"/>
                <c:lvl>
                  <c:pt idx="0">
                    <c:v>G6</c:v>
                  </c:pt>
                  <c:pt idx="1">
                    <c:v>G10</c:v>
                  </c:pt>
                  <c:pt idx="3">
                    <c:v>G6</c:v>
                  </c:pt>
                  <c:pt idx="4">
                    <c:v>G10</c:v>
                  </c:pt>
                  <c:pt idx="6">
                    <c:v>G6</c:v>
                  </c:pt>
                  <c:pt idx="7">
                    <c:v>G10</c:v>
                  </c:pt>
                  <c:pt idx="9">
                    <c:v>G6</c:v>
                  </c:pt>
                  <c:pt idx="10">
                    <c:v>G10</c:v>
                  </c:pt>
                  <c:pt idx="12">
                    <c:v>G6</c:v>
                  </c:pt>
                  <c:pt idx="13">
                    <c:v>G10</c:v>
                  </c:pt>
                </c:lvl>
                <c:lvl>
                  <c:pt idx="0">
                    <c:v>Province</c:v>
                  </c:pt>
                  <c:pt idx="3">
                    <c:v>ASD-N</c:v>
                  </c:pt>
                  <c:pt idx="6">
                    <c:v>ASD-E</c:v>
                  </c:pt>
                  <c:pt idx="9">
                    <c:v>ASD-S</c:v>
                  </c:pt>
                  <c:pt idx="12">
                    <c:v>ASD-W</c:v>
                  </c:pt>
                </c:lvl>
              </c:multiLvlStrCache>
            </c:multiLvlStrRef>
          </c:cat>
          <c:val>
            <c:numRef>
              <c:f>'[PPT Assessment.xlsx]Assessment Presentation 2018-19'!$D$206:$D$219</c:f>
              <c:numCache>
                <c:formatCode>General</c:formatCode>
                <c:ptCount val="14"/>
                <c:pt idx="0">
                  <c:v>58.5</c:v>
                </c:pt>
                <c:pt idx="1">
                  <c:v>62.1</c:v>
                </c:pt>
                <c:pt idx="3">
                  <c:v>61</c:v>
                </c:pt>
                <c:pt idx="4">
                  <c:v>69.599999999999994</c:v>
                </c:pt>
                <c:pt idx="6">
                  <c:v>45.900000000000006</c:v>
                </c:pt>
                <c:pt idx="7">
                  <c:v>53.2</c:v>
                </c:pt>
                <c:pt idx="9">
                  <c:v>63.2</c:v>
                </c:pt>
                <c:pt idx="10">
                  <c:v>64.5</c:v>
                </c:pt>
                <c:pt idx="12">
                  <c:v>61.4</c:v>
                </c:pt>
                <c:pt idx="13">
                  <c:v>62.8</c:v>
                </c:pt>
              </c:numCache>
            </c:numRef>
          </c:val>
          <c:extLst>
            <c:ext xmlns:c16="http://schemas.microsoft.com/office/drawing/2014/chart" uri="{C3380CC4-5D6E-409C-BE32-E72D297353CC}">
              <c16:uniqueId val="{00000000-2F0D-47D0-8C89-5CB8CBFA6CC2}"/>
            </c:ext>
          </c:extLst>
        </c:ser>
        <c:dLbls>
          <c:dLblPos val="outEnd"/>
          <c:showLegendKey val="0"/>
          <c:showVal val="1"/>
          <c:showCatName val="0"/>
          <c:showSerName val="0"/>
          <c:showPercent val="0"/>
          <c:showBubbleSize val="0"/>
        </c:dLbls>
        <c:gapWidth val="50"/>
        <c:overlap val="-27"/>
        <c:axId val="507488136"/>
        <c:axId val="507482888"/>
      </c:barChart>
      <c:catAx>
        <c:axId val="507488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7482888"/>
        <c:crosses val="autoZero"/>
        <c:auto val="1"/>
        <c:lblAlgn val="ctr"/>
        <c:lblOffset val="100"/>
        <c:noMultiLvlLbl val="0"/>
      </c:catAx>
      <c:valAx>
        <c:axId val="507482888"/>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7488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r>
              <a:rPr lang="en-CA" sz="2000" b="1" dirty="0">
                <a:solidFill>
                  <a:schemeClr val="tx1"/>
                </a:solidFill>
                <a:latin typeface="Arial" panose="020B0604020202020204" pitchFamily="34" charset="0"/>
                <a:cs typeface="Arial" panose="020B0604020202020204" pitchFamily="34" charset="0"/>
              </a:rPr>
              <a:t>Post-Intensive</a:t>
            </a:r>
            <a:r>
              <a:rPr lang="en-CA" sz="2000" b="1" baseline="0" dirty="0">
                <a:solidFill>
                  <a:schemeClr val="tx1"/>
                </a:solidFill>
                <a:latin typeface="Arial" panose="020B0604020202020204" pitchFamily="34" charset="0"/>
                <a:cs typeface="Arial" panose="020B0604020202020204" pitchFamily="34" charset="0"/>
              </a:rPr>
              <a:t> French</a:t>
            </a:r>
            <a:endParaRPr lang="en-CA" sz="2000" b="1" dirty="0">
              <a:solidFill>
                <a:schemeClr val="tx1"/>
              </a:solidFill>
              <a:latin typeface="Arial" panose="020B0604020202020204" pitchFamily="34" charset="0"/>
              <a:cs typeface="Arial" panose="020B0604020202020204" pitchFamily="34" charset="0"/>
            </a:endParaRPr>
          </a:p>
        </c:rich>
      </c:tx>
      <c:layout>
        <c:manualLayout>
          <c:xMode val="edge"/>
          <c:yMode val="edge"/>
          <c:x val="0.33529876006878451"/>
          <c:y val="5.614657210401891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2605303647388905E-2"/>
          <c:y val="5.568841793711956E-2"/>
          <c:w val="0.93053645880471836"/>
          <c:h val="0.81322411161370789"/>
        </c:manualLayout>
      </c:layout>
      <c:barChart>
        <c:barDir val="col"/>
        <c:grouping val="clustered"/>
        <c:varyColors val="0"/>
        <c:ser>
          <c:idx val="0"/>
          <c:order val="0"/>
          <c:spPr>
            <a:solidFill>
              <a:srgbClr val="FDB812"/>
            </a:solidFill>
            <a:ln>
              <a:noFill/>
            </a:ln>
            <a:effectLst/>
          </c:spPr>
          <c:invertIfNegative val="0"/>
          <c:dPt>
            <c:idx val="0"/>
            <c:invertIfNegative val="0"/>
            <c:bubble3D val="0"/>
            <c:spPr>
              <a:solidFill>
                <a:srgbClr val="0069AA"/>
              </a:solidFill>
              <a:ln>
                <a:noFill/>
              </a:ln>
              <a:effectLst/>
            </c:spPr>
            <c:extLst>
              <c:ext xmlns:c16="http://schemas.microsoft.com/office/drawing/2014/chart" uri="{C3380CC4-5D6E-409C-BE32-E72D297353CC}">
                <c16:uniqueId val="{00000001-5D7A-4593-84C4-0DAFEB082012}"/>
              </c:ext>
            </c:extLst>
          </c:dPt>
          <c:dPt>
            <c:idx val="3"/>
            <c:invertIfNegative val="0"/>
            <c:bubble3D val="0"/>
            <c:spPr>
              <a:solidFill>
                <a:srgbClr val="0069AA"/>
              </a:solidFill>
              <a:ln>
                <a:noFill/>
              </a:ln>
              <a:effectLst/>
            </c:spPr>
            <c:extLst>
              <c:ext xmlns:c16="http://schemas.microsoft.com/office/drawing/2014/chart" uri="{C3380CC4-5D6E-409C-BE32-E72D297353CC}">
                <c16:uniqueId val="{00000002-5D7A-4593-84C4-0DAFEB082012}"/>
              </c:ext>
            </c:extLst>
          </c:dPt>
          <c:dPt>
            <c:idx val="6"/>
            <c:invertIfNegative val="0"/>
            <c:bubble3D val="0"/>
            <c:spPr>
              <a:solidFill>
                <a:srgbClr val="0069AA"/>
              </a:solidFill>
              <a:ln>
                <a:noFill/>
              </a:ln>
              <a:effectLst/>
            </c:spPr>
            <c:extLst>
              <c:ext xmlns:c16="http://schemas.microsoft.com/office/drawing/2014/chart" uri="{C3380CC4-5D6E-409C-BE32-E72D297353CC}">
                <c16:uniqueId val="{00000003-5D7A-4593-84C4-0DAFEB082012}"/>
              </c:ext>
            </c:extLst>
          </c:dPt>
          <c:dPt>
            <c:idx val="9"/>
            <c:invertIfNegative val="0"/>
            <c:bubble3D val="0"/>
            <c:spPr>
              <a:solidFill>
                <a:srgbClr val="0069AA"/>
              </a:solidFill>
              <a:ln>
                <a:noFill/>
              </a:ln>
              <a:effectLst/>
            </c:spPr>
            <c:extLst>
              <c:ext xmlns:c16="http://schemas.microsoft.com/office/drawing/2014/chart" uri="{C3380CC4-5D6E-409C-BE32-E72D297353CC}">
                <c16:uniqueId val="{00000004-5D7A-4593-84C4-0DAFEB082012}"/>
              </c:ext>
            </c:extLst>
          </c:dPt>
          <c:dPt>
            <c:idx val="12"/>
            <c:invertIfNegative val="0"/>
            <c:bubble3D val="0"/>
            <c:spPr>
              <a:solidFill>
                <a:srgbClr val="0069AA"/>
              </a:solidFill>
              <a:ln>
                <a:noFill/>
              </a:ln>
              <a:effectLst/>
            </c:spPr>
            <c:extLst>
              <c:ext xmlns:c16="http://schemas.microsoft.com/office/drawing/2014/chart" uri="{C3380CC4-5D6E-409C-BE32-E72D297353CC}">
                <c16:uniqueId val="{00000005-5D7A-4593-84C4-0DAFEB082012}"/>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5D7A-4593-84C4-0DAFEB082012}"/>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5D7A-4593-84C4-0DAFEB082012}"/>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5D7A-4593-84C4-0DAFEB082012}"/>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5D7A-4593-84C4-0DAFEB082012}"/>
                </c:ext>
              </c:extLst>
            </c:dLbl>
            <c:dLbl>
              <c:idx val="1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5D7A-4593-84C4-0DAFEB08201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'Assessment Presentation 2018-19'!$B$230:$C$243</c:f>
              <c:multiLvlStrCache>
                <c:ptCount val="14"/>
                <c:lvl>
                  <c:pt idx="0">
                    <c:v>G6</c:v>
                  </c:pt>
                  <c:pt idx="1">
                    <c:v>G10</c:v>
                  </c:pt>
                  <c:pt idx="3">
                    <c:v>G6</c:v>
                  </c:pt>
                  <c:pt idx="4">
                    <c:v>G10</c:v>
                  </c:pt>
                  <c:pt idx="6">
                    <c:v>G6</c:v>
                  </c:pt>
                  <c:pt idx="7">
                    <c:v>G10</c:v>
                  </c:pt>
                  <c:pt idx="9">
                    <c:v>G6</c:v>
                  </c:pt>
                  <c:pt idx="10">
                    <c:v>G10</c:v>
                  </c:pt>
                  <c:pt idx="12">
                    <c:v>G6</c:v>
                  </c:pt>
                  <c:pt idx="13">
                    <c:v>G10</c:v>
                  </c:pt>
                </c:lvl>
                <c:lvl>
                  <c:pt idx="0">
                    <c:v>Province</c:v>
                  </c:pt>
                  <c:pt idx="3">
                    <c:v>ASD-N</c:v>
                  </c:pt>
                  <c:pt idx="6">
                    <c:v>ASD-E</c:v>
                  </c:pt>
                  <c:pt idx="9">
                    <c:v>ASD-S</c:v>
                  </c:pt>
                  <c:pt idx="12">
                    <c:v>ASD-W</c:v>
                  </c:pt>
                </c:lvl>
              </c:multiLvlStrCache>
            </c:multiLvlStrRef>
          </c:cat>
          <c:val>
            <c:numRef>
              <c:f>'Assessment Presentation 2018-19'!$D$230:$D$243</c:f>
              <c:numCache>
                <c:formatCode>General</c:formatCode>
                <c:ptCount val="14"/>
                <c:pt idx="0">
                  <c:v>52.2</c:v>
                </c:pt>
                <c:pt idx="1">
                  <c:v>58.3</c:v>
                </c:pt>
                <c:pt idx="3">
                  <c:v>62.800000000000004</c:v>
                </c:pt>
                <c:pt idx="4">
                  <c:v>64</c:v>
                </c:pt>
                <c:pt idx="6">
                  <c:v>47.7</c:v>
                </c:pt>
                <c:pt idx="7">
                  <c:v>59.7</c:v>
                </c:pt>
                <c:pt idx="9">
                  <c:v>50.2</c:v>
                </c:pt>
                <c:pt idx="10">
                  <c:v>57</c:v>
                </c:pt>
                <c:pt idx="12">
                  <c:v>52.900000000000006</c:v>
                </c:pt>
                <c:pt idx="13">
                  <c:v>57</c:v>
                </c:pt>
              </c:numCache>
            </c:numRef>
          </c:val>
          <c:extLst>
            <c:ext xmlns:c16="http://schemas.microsoft.com/office/drawing/2014/chart" uri="{C3380CC4-5D6E-409C-BE32-E72D297353CC}">
              <c16:uniqueId val="{00000000-5D7A-4593-84C4-0DAFEB082012}"/>
            </c:ext>
          </c:extLst>
        </c:ser>
        <c:dLbls>
          <c:dLblPos val="outEnd"/>
          <c:showLegendKey val="0"/>
          <c:showVal val="1"/>
          <c:showCatName val="0"/>
          <c:showSerName val="0"/>
          <c:showPercent val="0"/>
          <c:showBubbleSize val="0"/>
        </c:dLbls>
        <c:gapWidth val="50"/>
        <c:overlap val="-27"/>
        <c:axId val="626369560"/>
        <c:axId val="626372512"/>
      </c:barChart>
      <c:catAx>
        <c:axId val="626369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6372512"/>
        <c:crosses val="autoZero"/>
        <c:auto val="1"/>
        <c:lblAlgn val="ctr"/>
        <c:lblOffset val="100"/>
        <c:noMultiLvlLbl val="0"/>
      </c:catAx>
      <c:valAx>
        <c:axId val="626372512"/>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6369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13585042928061E-2"/>
          <c:y val="0.16274154589371984"/>
          <c:w val="0.81401397320157298"/>
          <c:h val="0.68369565217391304"/>
        </c:manualLayout>
      </c:layout>
      <c:barChart>
        <c:barDir val="col"/>
        <c:grouping val="clustered"/>
        <c:varyColors val="0"/>
        <c:ser>
          <c:idx val="0"/>
          <c:order val="0"/>
          <c:tx>
            <c:strRef>
              <c:f>'G10 MATH'!$B$10</c:f>
              <c:strCache>
                <c:ptCount val="1"/>
                <c:pt idx="0">
                  <c:v>2017-18</c:v>
                </c:pt>
              </c:strCache>
            </c:strRef>
          </c:tx>
          <c:spPr>
            <a:solidFill>
              <a:srgbClr val="FDB8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MATH'!$A$11:$A$13</c:f>
              <c:strCache>
                <c:ptCount val="3"/>
                <c:pt idx="0">
                  <c:v>Below Appropriate</c:v>
                </c:pt>
                <c:pt idx="1">
                  <c:v>Appropriate</c:v>
                </c:pt>
                <c:pt idx="2">
                  <c:v>Strong</c:v>
                </c:pt>
              </c:strCache>
            </c:strRef>
          </c:cat>
          <c:val>
            <c:numRef>
              <c:f>'G10 MATH'!$B$11:$B$13</c:f>
              <c:numCache>
                <c:formatCode>General</c:formatCode>
                <c:ptCount val="3"/>
                <c:pt idx="0">
                  <c:v>26.4</c:v>
                </c:pt>
                <c:pt idx="1">
                  <c:v>69.5</c:v>
                </c:pt>
                <c:pt idx="2">
                  <c:v>4.0999999999999996</c:v>
                </c:pt>
              </c:numCache>
            </c:numRef>
          </c:val>
          <c:extLst>
            <c:ext xmlns:c16="http://schemas.microsoft.com/office/drawing/2014/chart" uri="{C3380CC4-5D6E-409C-BE32-E72D297353CC}">
              <c16:uniqueId val="{00000000-E7E4-4912-94AD-72CABE2DAC63}"/>
            </c:ext>
          </c:extLst>
        </c:ser>
        <c:ser>
          <c:idx val="1"/>
          <c:order val="1"/>
          <c:tx>
            <c:strRef>
              <c:f>'G10 MATH'!$C$10</c:f>
              <c:strCache>
                <c:ptCount val="1"/>
                <c:pt idx="0">
                  <c:v>2018-19</c:v>
                </c:pt>
              </c:strCache>
            </c:strRef>
          </c:tx>
          <c:spPr>
            <a:solidFill>
              <a:srgbClr val="0069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MATH'!$A$11:$A$13</c:f>
              <c:strCache>
                <c:ptCount val="3"/>
                <c:pt idx="0">
                  <c:v>Below Appropriate</c:v>
                </c:pt>
                <c:pt idx="1">
                  <c:v>Appropriate</c:v>
                </c:pt>
                <c:pt idx="2">
                  <c:v>Strong</c:v>
                </c:pt>
              </c:strCache>
            </c:strRef>
          </c:cat>
          <c:val>
            <c:numRef>
              <c:f>'G10 MATH'!$C$11:$C$13</c:f>
              <c:numCache>
                <c:formatCode>General</c:formatCode>
                <c:ptCount val="3"/>
                <c:pt idx="0">
                  <c:v>25</c:v>
                </c:pt>
                <c:pt idx="1">
                  <c:v>73.8</c:v>
                </c:pt>
                <c:pt idx="2">
                  <c:v>1.2</c:v>
                </c:pt>
              </c:numCache>
            </c:numRef>
          </c:val>
          <c:extLst>
            <c:ext xmlns:c16="http://schemas.microsoft.com/office/drawing/2014/chart" uri="{C3380CC4-5D6E-409C-BE32-E72D297353CC}">
              <c16:uniqueId val="{00000001-E7E4-4912-94AD-72CABE2DAC63}"/>
            </c:ext>
          </c:extLst>
        </c:ser>
        <c:dLbls>
          <c:dLblPos val="outEnd"/>
          <c:showLegendKey val="0"/>
          <c:showVal val="1"/>
          <c:showCatName val="0"/>
          <c:showSerName val="0"/>
          <c:showPercent val="0"/>
          <c:showBubbleSize val="0"/>
        </c:dLbls>
        <c:gapWidth val="130"/>
        <c:overlap val="-27"/>
        <c:axId val="625576456"/>
        <c:axId val="625575472"/>
      </c:barChart>
      <c:catAx>
        <c:axId val="62557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5472"/>
        <c:crosses val="autoZero"/>
        <c:auto val="1"/>
        <c:lblAlgn val="ctr"/>
        <c:lblOffset val="100"/>
        <c:noMultiLvlLbl val="0"/>
      </c:catAx>
      <c:valAx>
        <c:axId val="625575472"/>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CA" b="1">
                    <a:solidFill>
                      <a:schemeClr val="tx1"/>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6456"/>
        <c:crosses val="autoZero"/>
        <c:crossBetween val="between"/>
        <c:majorUnit val="20"/>
      </c:valAx>
      <c:spPr>
        <a:noFill/>
        <a:ln>
          <a:noFill/>
        </a:ln>
        <a:effectLst/>
      </c:spPr>
    </c:plotArea>
    <c:legend>
      <c:legendPos val="r"/>
      <c:layout>
        <c:manualLayout>
          <c:xMode val="edge"/>
          <c:yMode val="edge"/>
          <c:x val="0.87521945010540103"/>
          <c:y val="0.25318003727794897"/>
          <c:w val="0.10050868977186363"/>
          <c:h val="0.2328007912054471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CA" sz="1200" b="1" dirty="0">
                <a:solidFill>
                  <a:schemeClr val="tx1"/>
                </a:solidFill>
                <a:latin typeface="Arial" panose="020B0604020202020204" pitchFamily="34" charset="0"/>
                <a:cs typeface="Arial" panose="020B0604020202020204" pitchFamily="34" charset="0"/>
              </a:rPr>
              <a:t>Percentage of Successful</a:t>
            </a:r>
            <a:r>
              <a:rPr lang="en-CA" sz="1200" b="1" baseline="0" dirty="0">
                <a:solidFill>
                  <a:schemeClr val="tx1"/>
                </a:solidFill>
                <a:latin typeface="Arial" panose="020B0604020202020204" pitchFamily="34" charset="0"/>
                <a:cs typeface="Arial" panose="020B0604020202020204" pitchFamily="34" charset="0"/>
              </a:rPr>
              <a:t> Students</a:t>
            </a:r>
            <a:endParaRPr lang="en-CA" sz="1200" b="1" dirty="0">
              <a:solidFill>
                <a:schemeClr val="tx1"/>
              </a:solidFill>
              <a:latin typeface="Arial" panose="020B0604020202020204" pitchFamily="34" charset="0"/>
              <a:cs typeface="Arial" panose="020B0604020202020204" pitchFamily="34" charset="0"/>
            </a:endParaRPr>
          </a:p>
        </c:rich>
      </c:tx>
      <c:layout>
        <c:manualLayout>
          <c:xMode val="edge"/>
          <c:yMode val="edge"/>
          <c:x val="0.16593744531933508"/>
          <c:y val="4.3744531933508314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6666666666666666E-2"/>
          <c:y val="0.14787856242379152"/>
          <c:w val="0.95277777777777772"/>
          <c:h val="0.76922761623301028"/>
        </c:manualLayout>
      </c:layout>
      <c:lineChart>
        <c:grouping val="standard"/>
        <c:varyColors val="0"/>
        <c:ser>
          <c:idx val="0"/>
          <c:order val="0"/>
          <c:tx>
            <c:strRef>
              <c:f>'Assessment Presentation 2018-19'!$A$253</c:f>
              <c:strCache>
                <c:ptCount val="1"/>
                <c:pt idx="0">
                  <c:v>Province</c:v>
                </c:pt>
              </c:strCache>
            </c:strRef>
          </c:tx>
          <c:spPr>
            <a:ln w="28575" cap="rnd">
              <a:solidFill>
                <a:sysClr val="windowText" lastClr="000000"/>
              </a:solidFill>
              <a:prstDash val="sysDash"/>
              <a:round/>
            </a:ln>
            <a:effectLst/>
          </c:spPr>
          <c:marker>
            <c:symbol val="circle"/>
            <c:size val="5"/>
            <c:spPr>
              <a:solidFill>
                <a:schemeClr val="tx1"/>
              </a:solidFill>
              <a:ln w="9525">
                <a:solidFill>
                  <a:sysClr val="windowText" lastClr="000000"/>
                </a:solidFill>
                <a:prstDash val="sysDash"/>
              </a:ln>
              <a:effectLst/>
            </c:spPr>
          </c:marker>
          <c:cat>
            <c:strRef>
              <c:f>'Assessment Presentation 2018-19'!$B$252:$C$252</c:f>
              <c:strCache>
                <c:ptCount val="2"/>
                <c:pt idx="0">
                  <c:v>2017-18</c:v>
                </c:pt>
                <c:pt idx="1">
                  <c:v>2018-19</c:v>
                </c:pt>
              </c:strCache>
            </c:strRef>
          </c:cat>
          <c:val>
            <c:numRef>
              <c:f>'Assessment Presentation 2018-19'!$B$253:$C$253</c:f>
              <c:numCache>
                <c:formatCode>General</c:formatCode>
                <c:ptCount val="2"/>
                <c:pt idx="0">
                  <c:v>73.599999999999994</c:v>
                </c:pt>
                <c:pt idx="1">
                  <c:v>75</c:v>
                </c:pt>
              </c:numCache>
            </c:numRef>
          </c:val>
          <c:smooth val="0"/>
          <c:extLst>
            <c:ext xmlns:c16="http://schemas.microsoft.com/office/drawing/2014/chart" uri="{C3380CC4-5D6E-409C-BE32-E72D297353CC}">
              <c16:uniqueId val="{00000000-1124-4AD6-B684-75EC94679AC8}"/>
            </c:ext>
          </c:extLst>
        </c:ser>
        <c:ser>
          <c:idx val="1"/>
          <c:order val="1"/>
          <c:tx>
            <c:strRef>
              <c:f>'Assessment Presentation 2018-19'!$A$254</c:f>
              <c:strCache>
                <c:ptCount val="1"/>
                <c:pt idx="0">
                  <c:v>ASD-N</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strRef>
              <c:f>'Assessment Presentation 2018-19'!$B$252:$C$252</c:f>
              <c:strCache>
                <c:ptCount val="2"/>
                <c:pt idx="0">
                  <c:v>2017-18</c:v>
                </c:pt>
                <c:pt idx="1">
                  <c:v>2018-19</c:v>
                </c:pt>
              </c:strCache>
            </c:strRef>
          </c:cat>
          <c:val>
            <c:numRef>
              <c:f>'Assessment Presentation 2018-19'!$B$254:$C$254</c:f>
              <c:numCache>
                <c:formatCode>0.0</c:formatCode>
                <c:ptCount val="2"/>
                <c:pt idx="0" formatCode="General">
                  <c:v>58.9</c:v>
                </c:pt>
                <c:pt idx="1">
                  <c:v>68.3</c:v>
                </c:pt>
              </c:numCache>
            </c:numRef>
          </c:val>
          <c:smooth val="0"/>
          <c:extLst>
            <c:ext xmlns:c16="http://schemas.microsoft.com/office/drawing/2014/chart" uri="{C3380CC4-5D6E-409C-BE32-E72D297353CC}">
              <c16:uniqueId val="{00000001-1124-4AD6-B684-75EC94679AC8}"/>
            </c:ext>
          </c:extLst>
        </c:ser>
        <c:ser>
          <c:idx val="2"/>
          <c:order val="2"/>
          <c:tx>
            <c:strRef>
              <c:f>'Assessment Presentation 2018-19'!$A$255</c:f>
              <c:strCache>
                <c:ptCount val="1"/>
                <c:pt idx="0">
                  <c:v>ASD-E</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'Assessment Presentation 2018-19'!$B$252:$C$252</c:f>
              <c:strCache>
                <c:ptCount val="2"/>
                <c:pt idx="0">
                  <c:v>2017-18</c:v>
                </c:pt>
                <c:pt idx="1">
                  <c:v>2018-19</c:v>
                </c:pt>
              </c:strCache>
            </c:strRef>
          </c:cat>
          <c:val>
            <c:numRef>
              <c:f>'Assessment Presentation 2018-19'!$B$255:$C$255</c:f>
              <c:numCache>
                <c:formatCode>General</c:formatCode>
                <c:ptCount val="2"/>
                <c:pt idx="0">
                  <c:v>75.8</c:v>
                </c:pt>
                <c:pt idx="1">
                  <c:v>78.8</c:v>
                </c:pt>
              </c:numCache>
            </c:numRef>
          </c:val>
          <c:smooth val="0"/>
          <c:extLst>
            <c:ext xmlns:c16="http://schemas.microsoft.com/office/drawing/2014/chart" uri="{C3380CC4-5D6E-409C-BE32-E72D297353CC}">
              <c16:uniqueId val="{00000002-1124-4AD6-B684-75EC94679AC8}"/>
            </c:ext>
          </c:extLst>
        </c:ser>
        <c:ser>
          <c:idx val="3"/>
          <c:order val="3"/>
          <c:tx>
            <c:strRef>
              <c:f>'Assessment Presentation 2018-19'!$A$256</c:f>
              <c:strCache>
                <c:ptCount val="1"/>
                <c:pt idx="0">
                  <c:v>ASD-S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'Assessment Presentation 2018-19'!$B$252:$C$252</c:f>
              <c:strCache>
                <c:ptCount val="2"/>
                <c:pt idx="0">
                  <c:v>2017-18</c:v>
                </c:pt>
                <c:pt idx="1">
                  <c:v>2018-19</c:v>
                </c:pt>
              </c:strCache>
            </c:strRef>
          </c:cat>
          <c:val>
            <c:numRef>
              <c:f>'Assessment Presentation 2018-19'!$B$256:$C$256</c:f>
              <c:numCache>
                <c:formatCode>General</c:formatCode>
                <c:ptCount val="2"/>
                <c:pt idx="0">
                  <c:v>68.900000000000006</c:v>
                </c:pt>
                <c:pt idx="1">
                  <c:v>75.599999999999994</c:v>
                </c:pt>
              </c:numCache>
            </c:numRef>
          </c:val>
          <c:smooth val="0"/>
          <c:extLst>
            <c:ext xmlns:c16="http://schemas.microsoft.com/office/drawing/2014/chart" uri="{C3380CC4-5D6E-409C-BE32-E72D297353CC}">
              <c16:uniqueId val="{00000003-1124-4AD6-B684-75EC94679AC8}"/>
            </c:ext>
          </c:extLst>
        </c:ser>
        <c:ser>
          <c:idx val="4"/>
          <c:order val="4"/>
          <c:tx>
            <c:strRef>
              <c:f>'Assessment Presentation 2018-19'!$A$257</c:f>
              <c:strCache>
                <c:ptCount val="1"/>
                <c:pt idx="0">
                  <c:v>ASD-W</c:v>
                </c:pt>
              </c:strCache>
            </c:strRef>
          </c:tx>
          <c:spPr>
            <a:ln w="28575" cap="rnd">
              <a:solidFill>
                <a:srgbClr val="F79646"/>
              </a:solidFill>
              <a:round/>
            </a:ln>
            <a:effectLst/>
          </c:spPr>
          <c:marker>
            <c:symbol val="circle"/>
            <c:size val="5"/>
            <c:spPr>
              <a:solidFill>
                <a:srgbClr val="F79646"/>
              </a:solidFill>
              <a:ln w="9525">
                <a:solidFill>
                  <a:srgbClr val="F79646"/>
                </a:solidFill>
              </a:ln>
              <a:effectLst/>
            </c:spPr>
          </c:marker>
          <c:cat>
            <c:strRef>
              <c:f>'Assessment Presentation 2018-19'!$B$252:$C$252</c:f>
              <c:strCache>
                <c:ptCount val="2"/>
                <c:pt idx="0">
                  <c:v>2017-18</c:v>
                </c:pt>
                <c:pt idx="1">
                  <c:v>2018-19</c:v>
                </c:pt>
              </c:strCache>
            </c:strRef>
          </c:cat>
          <c:val>
            <c:numRef>
              <c:f>'Assessment Presentation 2018-19'!$B$257:$C$257</c:f>
              <c:numCache>
                <c:formatCode>General</c:formatCode>
                <c:ptCount val="2"/>
                <c:pt idx="0">
                  <c:v>80.099999999999994</c:v>
                </c:pt>
                <c:pt idx="1">
                  <c:v>73.2</c:v>
                </c:pt>
              </c:numCache>
            </c:numRef>
          </c:val>
          <c:smooth val="0"/>
          <c:extLst>
            <c:ext xmlns:c16="http://schemas.microsoft.com/office/drawing/2014/chart" uri="{C3380CC4-5D6E-409C-BE32-E72D297353CC}">
              <c16:uniqueId val="{00000004-1124-4AD6-B684-75EC94679AC8}"/>
            </c:ext>
          </c:extLst>
        </c:ser>
        <c:dLbls>
          <c:showLegendKey val="0"/>
          <c:showVal val="0"/>
          <c:showCatName val="0"/>
          <c:showSerName val="0"/>
          <c:showPercent val="0"/>
          <c:showBubbleSize val="0"/>
        </c:dLbls>
        <c:marker val="1"/>
        <c:smooth val="0"/>
        <c:axId val="501290728"/>
        <c:axId val="501294008"/>
      </c:lineChart>
      <c:catAx>
        <c:axId val="501290728"/>
        <c:scaling>
          <c:orientation val="minMax"/>
        </c:scaling>
        <c:delete val="1"/>
        <c:axPos val="b"/>
        <c:numFmt formatCode="General" sourceLinked="1"/>
        <c:majorTickMark val="none"/>
        <c:minorTickMark val="none"/>
        <c:tickLblPos val="nextTo"/>
        <c:crossAx val="501294008"/>
        <c:crosses val="autoZero"/>
        <c:auto val="1"/>
        <c:lblAlgn val="ctr"/>
        <c:lblOffset val="100"/>
        <c:noMultiLvlLbl val="0"/>
      </c:catAx>
      <c:valAx>
        <c:axId val="501294008"/>
        <c:scaling>
          <c:orientation val="minMax"/>
          <c:min val="40"/>
        </c:scaling>
        <c:delete val="1"/>
        <c:axPos val="l"/>
        <c:numFmt formatCode="General" sourceLinked="1"/>
        <c:majorTickMark val="none"/>
        <c:minorTickMark val="none"/>
        <c:tickLblPos val="nextTo"/>
        <c:crossAx val="501290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2185207618278"/>
          <c:y val="0.26100597339125708"/>
          <c:w val="0.76464191976003004"/>
          <c:h val="0.60271970314055567"/>
        </c:manualLayout>
      </c:layout>
      <c:barChart>
        <c:barDir val="col"/>
        <c:grouping val="clustered"/>
        <c:varyColors val="0"/>
        <c:ser>
          <c:idx val="0"/>
          <c:order val="0"/>
          <c:tx>
            <c:strRef>
              <c:f>'G10 MATH'!$B$10</c:f>
              <c:strCache>
                <c:ptCount val="1"/>
                <c:pt idx="0">
                  <c:v>2017-18</c:v>
                </c:pt>
              </c:strCache>
            </c:strRef>
          </c:tx>
          <c:spPr>
            <a:solidFill>
              <a:srgbClr val="FDB812"/>
            </a:solidFill>
            <a:ln>
              <a:noFill/>
            </a:ln>
            <a:effectLst/>
          </c:spPr>
          <c:invertIfNegative val="0"/>
          <c:dLbls>
            <c:dLbl>
              <c:idx val="0"/>
              <c:layout>
                <c:manualLayout>
                  <c:x val="2.136752136752117E-3"/>
                  <c:y val="1.20772946859903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1-4A22-BDB3-A8D1756D2F2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MATH'!$A$11:$A$13</c:f>
              <c:strCache>
                <c:ptCount val="3"/>
                <c:pt idx="0">
                  <c:v>Below Appropriate</c:v>
                </c:pt>
                <c:pt idx="1">
                  <c:v>Appropriate</c:v>
                </c:pt>
                <c:pt idx="2">
                  <c:v>Strong</c:v>
                </c:pt>
              </c:strCache>
            </c:strRef>
          </c:cat>
          <c:val>
            <c:numRef>
              <c:f>'G10 MATH'!$B$11:$B$13</c:f>
              <c:numCache>
                <c:formatCode>General</c:formatCode>
                <c:ptCount val="3"/>
                <c:pt idx="0">
                  <c:v>38.299999999999997</c:v>
                </c:pt>
                <c:pt idx="1">
                  <c:v>60.3</c:v>
                </c:pt>
                <c:pt idx="2">
                  <c:v>1.4</c:v>
                </c:pt>
              </c:numCache>
            </c:numRef>
          </c:val>
          <c:extLst>
            <c:ext xmlns:c16="http://schemas.microsoft.com/office/drawing/2014/chart" uri="{C3380CC4-5D6E-409C-BE32-E72D297353CC}">
              <c16:uniqueId val="{00000000-E7E4-4912-94AD-72CABE2DAC63}"/>
            </c:ext>
          </c:extLst>
        </c:ser>
        <c:ser>
          <c:idx val="1"/>
          <c:order val="1"/>
          <c:tx>
            <c:strRef>
              <c:f>'G10 MATH'!$C$10</c:f>
              <c:strCache>
                <c:ptCount val="1"/>
                <c:pt idx="0">
                  <c:v>2018-19</c:v>
                </c:pt>
              </c:strCache>
            </c:strRef>
          </c:tx>
          <c:spPr>
            <a:solidFill>
              <a:srgbClr val="0069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MATH'!$A$11:$A$13</c:f>
              <c:strCache>
                <c:ptCount val="3"/>
                <c:pt idx="0">
                  <c:v>Below Appropriate</c:v>
                </c:pt>
                <c:pt idx="1">
                  <c:v>Appropriate</c:v>
                </c:pt>
                <c:pt idx="2">
                  <c:v>Strong</c:v>
                </c:pt>
              </c:strCache>
            </c:strRef>
          </c:cat>
          <c:val>
            <c:numRef>
              <c:f>'G10 MATH'!$C$11:$C$13</c:f>
              <c:numCache>
                <c:formatCode>General</c:formatCode>
                <c:ptCount val="3"/>
                <c:pt idx="0">
                  <c:v>37.9</c:v>
                </c:pt>
                <c:pt idx="1">
                  <c:v>61.6</c:v>
                </c:pt>
                <c:pt idx="2">
                  <c:v>0.5</c:v>
                </c:pt>
              </c:numCache>
            </c:numRef>
          </c:val>
          <c:extLst>
            <c:ext xmlns:c16="http://schemas.microsoft.com/office/drawing/2014/chart" uri="{C3380CC4-5D6E-409C-BE32-E72D297353CC}">
              <c16:uniqueId val="{00000001-E7E4-4912-94AD-72CABE2DAC63}"/>
            </c:ext>
          </c:extLst>
        </c:ser>
        <c:dLbls>
          <c:dLblPos val="outEnd"/>
          <c:showLegendKey val="0"/>
          <c:showVal val="1"/>
          <c:showCatName val="0"/>
          <c:showSerName val="0"/>
          <c:showPercent val="0"/>
          <c:showBubbleSize val="0"/>
        </c:dLbls>
        <c:gapWidth val="130"/>
        <c:overlap val="-27"/>
        <c:axId val="625576456"/>
        <c:axId val="625575472"/>
      </c:barChart>
      <c:catAx>
        <c:axId val="62557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5472"/>
        <c:crosses val="autoZero"/>
        <c:auto val="1"/>
        <c:lblAlgn val="ctr"/>
        <c:lblOffset val="100"/>
        <c:noMultiLvlLbl val="0"/>
      </c:catAx>
      <c:valAx>
        <c:axId val="625575472"/>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CA" b="1">
                    <a:solidFill>
                      <a:schemeClr val="tx1"/>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6456"/>
        <c:crosses val="autoZero"/>
        <c:crossBetween val="between"/>
        <c:majorUnit val="20"/>
      </c:valAx>
      <c:spPr>
        <a:noFill/>
        <a:ln>
          <a:noFill/>
        </a:ln>
        <a:effectLst/>
      </c:spPr>
    </c:plotArea>
    <c:legend>
      <c:legendPos val="r"/>
      <c:layout>
        <c:manualLayout>
          <c:xMode val="edge"/>
          <c:yMode val="edge"/>
          <c:x val="0.83173615317316107"/>
          <c:y val="0.31692098832473525"/>
          <c:w val="0.14048606904906116"/>
          <c:h val="0.19612906145352521"/>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CA" sz="1200" b="1" i="0" kern="1200" spc="0" baseline="0" dirty="0">
                <a:solidFill>
                  <a:srgbClr val="000000"/>
                </a:solidFill>
                <a:effectLst/>
                <a:latin typeface="Arial" panose="020B0604020202020204" pitchFamily="34" charset="0"/>
                <a:cs typeface="Arial" panose="020B0604020202020204" pitchFamily="34" charset="0"/>
              </a:rPr>
              <a:t>Percentage of Successful Students</a:t>
            </a:r>
            <a:endParaRPr lang="en-CA" sz="1200" dirty="0">
              <a:effectLst/>
            </a:endParaRPr>
          </a:p>
        </c:rich>
      </c:tx>
      <c:layout>
        <c:manualLayout>
          <c:xMode val="edge"/>
          <c:yMode val="edge"/>
          <c:x val="0.2271704343408686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6580927384076991E-2"/>
          <c:y val="8.1713076881014882E-2"/>
          <c:w val="0.90286351706036749"/>
          <c:h val="0.70498432487605722"/>
        </c:manualLayout>
      </c:layout>
      <c:lineChart>
        <c:grouping val="standard"/>
        <c:varyColors val="0"/>
        <c:ser>
          <c:idx val="0"/>
          <c:order val="0"/>
          <c:tx>
            <c:strRef>
              <c:f>'Assessment Presentation 2018-19'!$L$253</c:f>
              <c:strCache>
                <c:ptCount val="1"/>
                <c:pt idx="0">
                  <c:v>Province</c:v>
                </c:pt>
              </c:strCache>
            </c:strRef>
          </c:tx>
          <c:spPr>
            <a:ln w="28575" cap="rnd">
              <a:solidFill>
                <a:srgbClr val="000000"/>
              </a:solidFill>
              <a:prstDash val="sysDash"/>
              <a:round/>
            </a:ln>
            <a:effectLst/>
          </c:spPr>
          <c:marker>
            <c:symbol val="circle"/>
            <c:size val="5"/>
            <c:spPr>
              <a:solidFill>
                <a:srgbClr val="000000"/>
              </a:solidFill>
              <a:ln w="9525">
                <a:solidFill>
                  <a:srgbClr val="000000"/>
                </a:solidFill>
                <a:prstDash val="sysDash"/>
              </a:ln>
              <a:effectLst/>
            </c:spPr>
          </c:marker>
          <c:cat>
            <c:strRef>
              <c:f>'Assessment Presentation 2018-19'!$M$252:$N$252</c:f>
              <c:strCache>
                <c:ptCount val="2"/>
                <c:pt idx="0">
                  <c:v>2017-18</c:v>
                </c:pt>
                <c:pt idx="1">
                  <c:v>2018-19</c:v>
                </c:pt>
              </c:strCache>
            </c:strRef>
          </c:cat>
          <c:val>
            <c:numRef>
              <c:f>'Assessment Presentation 2018-19'!$M$253:$N$253</c:f>
              <c:numCache>
                <c:formatCode>General</c:formatCode>
                <c:ptCount val="2"/>
                <c:pt idx="0">
                  <c:v>61.7</c:v>
                </c:pt>
                <c:pt idx="1">
                  <c:v>62.1</c:v>
                </c:pt>
              </c:numCache>
            </c:numRef>
          </c:val>
          <c:smooth val="0"/>
          <c:extLst>
            <c:ext xmlns:c16="http://schemas.microsoft.com/office/drawing/2014/chart" uri="{C3380CC4-5D6E-409C-BE32-E72D297353CC}">
              <c16:uniqueId val="{00000000-3259-4DC8-B6AA-CF1531ED3347}"/>
            </c:ext>
          </c:extLst>
        </c:ser>
        <c:ser>
          <c:idx val="1"/>
          <c:order val="1"/>
          <c:tx>
            <c:strRef>
              <c:f>'Assessment Presentation 2018-19'!$L$254</c:f>
              <c:strCache>
                <c:ptCount val="1"/>
                <c:pt idx="0">
                  <c:v>ASD-N</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strRef>
              <c:f>'Assessment Presentation 2018-19'!$M$252:$N$252</c:f>
              <c:strCache>
                <c:ptCount val="2"/>
                <c:pt idx="0">
                  <c:v>2017-18</c:v>
                </c:pt>
                <c:pt idx="1">
                  <c:v>2018-19</c:v>
                </c:pt>
              </c:strCache>
            </c:strRef>
          </c:cat>
          <c:val>
            <c:numRef>
              <c:f>'Assessment Presentation 2018-19'!$M$254:$N$254</c:f>
              <c:numCache>
                <c:formatCode>0.0</c:formatCode>
                <c:ptCount val="2"/>
                <c:pt idx="0" formatCode="General">
                  <c:v>54.3</c:v>
                </c:pt>
                <c:pt idx="1">
                  <c:v>69.599999999999994</c:v>
                </c:pt>
              </c:numCache>
            </c:numRef>
          </c:val>
          <c:smooth val="0"/>
          <c:extLst>
            <c:ext xmlns:c16="http://schemas.microsoft.com/office/drawing/2014/chart" uri="{C3380CC4-5D6E-409C-BE32-E72D297353CC}">
              <c16:uniqueId val="{00000001-3259-4DC8-B6AA-CF1531ED3347}"/>
            </c:ext>
          </c:extLst>
        </c:ser>
        <c:ser>
          <c:idx val="2"/>
          <c:order val="2"/>
          <c:tx>
            <c:strRef>
              <c:f>'Assessment Presentation 2018-19'!$L$255</c:f>
              <c:strCache>
                <c:ptCount val="1"/>
                <c:pt idx="0">
                  <c:v>ASD-E</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'Assessment Presentation 2018-19'!$M$252:$N$252</c:f>
              <c:strCache>
                <c:ptCount val="2"/>
                <c:pt idx="0">
                  <c:v>2017-18</c:v>
                </c:pt>
                <c:pt idx="1">
                  <c:v>2018-19</c:v>
                </c:pt>
              </c:strCache>
            </c:strRef>
          </c:cat>
          <c:val>
            <c:numRef>
              <c:f>'Assessment Presentation 2018-19'!$M$255:$N$255</c:f>
              <c:numCache>
                <c:formatCode>General</c:formatCode>
                <c:ptCount val="2"/>
                <c:pt idx="0">
                  <c:v>44.9</c:v>
                </c:pt>
                <c:pt idx="1">
                  <c:v>53.2</c:v>
                </c:pt>
              </c:numCache>
            </c:numRef>
          </c:val>
          <c:smooth val="0"/>
          <c:extLst>
            <c:ext xmlns:c16="http://schemas.microsoft.com/office/drawing/2014/chart" uri="{C3380CC4-5D6E-409C-BE32-E72D297353CC}">
              <c16:uniqueId val="{00000002-3259-4DC8-B6AA-CF1531ED3347}"/>
            </c:ext>
          </c:extLst>
        </c:ser>
        <c:ser>
          <c:idx val="3"/>
          <c:order val="3"/>
          <c:tx>
            <c:strRef>
              <c:f>'Assessment Presentation 2018-19'!$L$256</c:f>
              <c:strCache>
                <c:ptCount val="1"/>
                <c:pt idx="0">
                  <c:v>ASD-S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'Assessment Presentation 2018-19'!$M$252:$N$252</c:f>
              <c:strCache>
                <c:ptCount val="2"/>
                <c:pt idx="0">
                  <c:v>2017-18</c:v>
                </c:pt>
                <c:pt idx="1">
                  <c:v>2018-19</c:v>
                </c:pt>
              </c:strCache>
            </c:strRef>
          </c:cat>
          <c:val>
            <c:numRef>
              <c:f>'Assessment Presentation 2018-19'!$M$256:$N$256</c:f>
              <c:numCache>
                <c:formatCode>General</c:formatCode>
                <c:ptCount val="2"/>
                <c:pt idx="0">
                  <c:v>66.5</c:v>
                </c:pt>
                <c:pt idx="1">
                  <c:v>64.5</c:v>
                </c:pt>
              </c:numCache>
            </c:numRef>
          </c:val>
          <c:smooth val="0"/>
          <c:extLst>
            <c:ext xmlns:c16="http://schemas.microsoft.com/office/drawing/2014/chart" uri="{C3380CC4-5D6E-409C-BE32-E72D297353CC}">
              <c16:uniqueId val="{00000003-3259-4DC8-B6AA-CF1531ED3347}"/>
            </c:ext>
          </c:extLst>
        </c:ser>
        <c:ser>
          <c:idx val="4"/>
          <c:order val="4"/>
          <c:tx>
            <c:strRef>
              <c:f>'Assessment Presentation 2018-19'!$L$257</c:f>
              <c:strCache>
                <c:ptCount val="1"/>
                <c:pt idx="0">
                  <c:v>ASD-W</c:v>
                </c:pt>
              </c:strCache>
            </c:strRef>
          </c:tx>
          <c:spPr>
            <a:ln w="28575" cap="rnd">
              <a:solidFill>
                <a:srgbClr val="F79646"/>
              </a:solidFill>
              <a:round/>
            </a:ln>
            <a:effectLst/>
          </c:spPr>
          <c:marker>
            <c:symbol val="circle"/>
            <c:size val="5"/>
            <c:spPr>
              <a:solidFill>
                <a:srgbClr val="FDB812"/>
              </a:solidFill>
              <a:ln w="9525">
                <a:solidFill>
                  <a:srgbClr val="F79646"/>
                </a:solidFill>
              </a:ln>
              <a:effectLst/>
            </c:spPr>
          </c:marker>
          <c:cat>
            <c:strRef>
              <c:f>'Assessment Presentation 2018-19'!$M$252:$N$252</c:f>
              <c:strCache>
                <c:ptCount val="2"/>
                <c:pt idx="0">
                  <c:v>2017-18</c:v>
                </c:pt>
                <c:pt idx="1">
                  <c:v>2018-19</c:v>
                </c:pt>
              </c:strCache>
            </c:strRef>
          </c:cat>
          <c:val>
            <c:numRef>
              <c:f>'Assessment Presentation 2018-19'!$M$257:$N$257</c:f>
              <c:numCache>
                <c:formatCode>General</c:formatCode>
                <c:ptCount val="2"/>
                <c:pt idx="0">
                  <c:v>55.7</c:v>
                </c:pt>
                <c:pt idx="1">
                  <c:v>62.8</c:v>
                </c:pt>
              </c:numCache>
            </c:numRef>
          </c:val>
          <c:smooth val="0"/>
          <c:extLst>
            <c:ext xmlns:c16="http://schemas.microsoft.com/office/drawing/2014/chart" uri="{C3380CC4-5D6E-409C-BE32-E72D297353CC}">
              <c16:uniqueId val="{00000004-3259-4DC8-B6AA-CF1531ED3347}"/>
            </c:ext>
          </c:extLst>
        </c:ser>
        <c:dLbls>
          <c:showLegendKey val="0"/>
          <c:showVal val="0"/>
          <c:showCatName val="0"/>
          <c:showSerName val="0"/>
          <c:showPercent val="0"/>
          <c:showBubbleSize val="0"/>
        </c:dLbls>
        <c:marker val="1"/>
        <c:smooth val="0"/>
        <c:axId val="635069872"/>
        <c:axId val="635071512"/>
      </c:lineChart>
      <c:catAx>
        <c:axId val="63506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635071512"/>
        <c:crosses val="autoZero"/>
        <c:auto val="1"/>
        <c:lblAlgn val="ctr"/>
        <c:lblOffset val="100"/>
        <c:noMultiLvlLbl val="0"/>
      </c:catAx>
      <c:valAx>
        <c:axId val="635071512"/>
        <c:scaling>
          <c:orientation val="minMax"/>
          <c:max val="85"/>
          <c:min val="40"/>
        </c:scaling>
        <c:delete val="1"/>
        <c:axPos val="l"/>
        <c:numFmt formatCode="General" sourceLinked="1"/>
        <c:majorTickMark val="none"/>
        <c:minorTickMark val="none"/>
        <c:tickLblPos val="nextTo"/>
        <c:crossAx val="635069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09690998770083E-2"/>
          <c:y val="3.0054644808743168E-2"/>
          <c:w val="0.93517694346177738"/>
          <c:h val="0.77196721311475414"/>
        </c:manualLayout>
      </c:layout>
      <c:barChart>
        <c:barDir val="col"/>
        <c:grouping val="clustered"/>
        <c:varyColors val="0"/>
        <c:ser>
          <c:idx val="0"/>
          <c:order val="0"/>
          <c:spPr>
            <a:solidFill>
              <a:srgbClr val="75A1CF"/>
            </a:solidFill>
            <a:ln>
              <a:noFill/>
            </a:ln>
            <a:effectLst/>
          </c:spPr>
          <c:invertIfNegative val="0"/>
          <c:dPt>
            <c:idx val="1"/>
            <c:invertIfNegative val="0"/>
            <c:bubble3D val="0"/>
            <c:spPr>
              <a:solidFill>
                <a:srgbClr val="0069AA"/>
              </a:solidFill>
              <a:ln>
                <a:noFill/>
              </a:ln>
              <a:effectLst/>
            </c:spPr>
            <c:extLst>
              <c:ext xmlns:c16="http://schemas.microsoft.com/office/drawing/2014/chart" uri="{C3380CC4-5D6E-409C-BE32-E72D297353CC}">
                <c16:uniqueId val="{00000000-7B6A-417E-AFEE-BB6060430548}"/>
              </c:ext>
            </c:extLst>
          </c:dPt>
          <c:dPt>
            <c:idx val="2"/>
            <c:invertIfNegative val="0"/>
            <c:bubble3D val="0"/>
            <c:spPr>
              <a:solidFill>
                <a:srgbClr val="FDB812"/>
              </a:solidFill>
              <a:ln>
                <a:noFill/>
              </a:ln>
              <a:effectLst/>
            </c:spPr>
            <c:extLst>
              <c:ext xmlns:c16="http://schemas.microsoft.com/office/drawing/2014/chart" uri="{C3380CC4-5D6E-409C-BE32-E72D297353CC}">
                <c16:uniqueId val="{00000001-7B6A-417E-AFEE-BB6060430548}"/>
              </c:ext>
            </c:extLst>
          </c:dPt>
          <c:dPt>
            <c:idx val="5"/>
            <c:invertIfNegative val="0"/>
            <c:bubble3D val="0"/>
            <c:spPr>
              <a:solidFill>
                <a:srgbClr val="0069AA"/>
              </a:solidFill>
              <a:ln>
                <a:noFill/>
              </a:ln>
              <a:effectLst/>
            </c:spPr>
            <c:extLst>
              <c:ext xmlns:c16="http://schemas.microsoft.com/office/drawing/2014/chart" uri="{C3380CC4-5D6E-409C-BE32-E72D297353CC}">
                <c16:uniqueId val="{00000002-7B6A-417E-AFEE-BB6060430548}"/>
              </c:ext>
            </c:extLst>
          </c:dPt>
          <c:dPt>
            <c:idx val="6"/>
            <c:invertIfNegative val="0"/>
            <c:bubble3D val="0"/>
            <c:spPr>
              <a:solidFill>
                <a:srgbClr val="FDB812"/>
              </a:solidFill>
              <a:ln>
                <a:noFill/>
              </a:ln>
              <a:effectLst/>
            </c:spPr>
            <c:extLst>
              <c:ext xmlns:c16="http://schemas.microsoft.com/office/drawing/2014/chart" uri="{C3380CC4-5D6E-409C-BE32-E72D297353CC}">
                <c16:uniqueId val="{00000003-7B6A-417E-AFEE-BB6060430548}"/>
              </c:ext>
            </c:extLst>
          </c:dPt>
          <c:dPt>
            <c:idx val="9"/>
            <c:invertIfNegative val="0"/>
            <c:bubble3D val="0"/>
            <c:spPr>
              <a:solidFill>
                <a:srgbClr val="0069AA"/>
              </a:solidFill>
              <a:ln>
                <a:noFill/>
              </a:ln>
              <a:effectLst/>
            </c:spPr>
            <c:extLst>
              <c:ext xmlns:c16="http://schemas.microsoft.com/office/drawing/2014/chart" uri="{C3380CC4-5D6E-409C-BE32-E72D297353CC}">
                <c16:uniqueId val="{00000004-7B6A-417E-AFEE-BB6060430548}"/>
              </c:ext>
            </c:extLst>
          </c:dPt>
          <c:dPt>
            <c:idx val="10"/>
            <c:invertIfNegative val="0"/>
            <c:bubble3D val="0"/>
            <c:spPr>
              <a:solidFill>
                <a:srgbClr val="FDB812"/>
              </a:solidFill>
              <a:ln>
                <a:noFill/>
              </a:ln>
              <a:effectLst/>
            </c:spPr>
            <c:extLst>
              <c:ext xmlns:c16="http://schemas.microsoft.com/office/drawing/2014/chart" uri="{C3380CC4-5D6E-409C-BE32-E72D297353CC}">
                <c16:uniqueId val="{00000005-7B6A-417E-AFEE-BB6060430548}"/>
              </c:ext>
            </c:extLst>
          </c:dPt>
          <c:dPt>
            <c:idx val="13"/>
            <c:invertIfNegative val="0"/>
            <c:bubble3D val="0"/>
            <c:spPr>
              <a:solidFill>
                <a:srgbClr val="0069AA"/>
              </a:solidFill>
              <a:ln>
                <a:noFill/>
              </a:ln>
              <a:effectLst/>
            </c:spPr>
            <c:extLst>
              <c:ext xmlns:c16="http://schemas.microsoft.com/office/drawing/2014/chart" uri="{C3380CC4-5D6E-409C-BE32-E72D297353CC}">
                <c16:uniqueId val="{00000006-7B6A-417E-AFEE-BB6060430548}"/>
              </c:ext>
            </c:extLst>
          </c:dPt>
          <c:dPt>
            <c:idx val="14"/>
            <c:invertIfNegative val="0"/>
            <c:bubble3D val="0"/>
            <c:spPr>
              <a:solidFill>
                <a:srgbClr val="FDB812"/>
              </a:solidFill>
              <a:ln>
                <a:noFill/>
              </a:ln>
              <a:effectLst/>
            </c:spPr>
            <c:extLst>
              <c:ext xmlns:c16="http://schemas.microsoft.com/office/drawing/2014/chart" uri="{C3380CC4-5D6E-409C-BE32-E72D297353CC}">
                <c16:uniqueId val="{00000007-7B6A-417E-AFEE-BB6060430548}"/>
              </c:ext>
            </c:extLst>
          </c:dPt>
          <c:dPt>
            <c:idx val="17"/>
            <c:invertIfNegative val="0"/>
            <c:bubble3D val="0"/>
            <c:spPr>
              <a:solidFill>
                <a:srgbClr val="0069AA"/>
              </a:solidFill>
              <a:ln>
                <a:noFill/>
              </a:ln>
              <a:effectLst/>
            </c:spPr>
            <c:extLst>
              <c:ext xmlns:c16="http://schemas.microsoft.com/office/drawing/2014/chart" uri="{C3380CC4-5D6E-409C-BE32-E72D297353CC}">
                <c16:uniqueId val="{00000008-7B6A-417E-AFEE-BB6060430548}"/>
              </c:ext>
            </c:extLst>
          </c:dPt>
          <c:dPt>
            <c:idx val="18"/>
            <c:invertIfNegative val="0"/>
            <c:bubble3D val="0"/>
            <c:spPr>
              <a:solidFill>
                <a:srgbClr val="FDB812"/>
              </a:solidFill>
              <a:ln>
                <a:noFill/>
              </a:ln>
              <a:effectLst/>
            </c:spPr>
            <c:extLst>
              <c:ext xmlns:c16="http://schemas.microsoft.com/office/drawing/2014/chart" uri="{C3380CC4-5D6E-409C-BE32-E72D297353CC}">
                <c16:uniqueId val="{00000009-7B6A-417E-AFEE-BB6060430548}"/>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B6A-417E-AFEE-BB6060430548}"/>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B6A-417E-AFEE-BB6060430548}"/>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7B6A-417E-AFEE-BB6060430548}"/>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7B6A-417E-AFEE-BB6060430548}"/>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7B6A-417E-AFEE-BB6060430548}"/>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7B6A-417E-AFEE-BB6060430548}"/>
                </c:ext>
              </c:extLst>
            </c:dLbl>
            <c:dLbl>
              <c:idx val="1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7B6A-417E-AFEE-BB6060430548}"/>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7B6A-417E-AFEE-BB6060430548}"/>
                </c:ext>
              </c:extLst>
            </c:dLbl>
            <c:dLbl>
              <c:idx val="1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7B6A-417E-AFEE-BB6060430548}"/>
                </c:ext>
              </c:extLst>
            </c:dLbl>
            <c:dLbl>
              <c:idx val="1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7B6A-417E-AFEE-BB606043054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'Assessment Presentation 2018-19'!$B$149:$C$167</c:f>
              <c:multiLvlStrCache>
                <c:ptCount val="19"/>
                <c:lvl>
                  <c:pt idx="0">
                    <c:v>G6 </c:v>
                  </c:pt>
                  <c:pt idx="1">
                    <c:v>G10</c:v>
                  </c:pt>
                  <c:pt idx="2">
                    <c:v>G12</c:v>
                  </c:pt>
                  <c:pt idx="4">
                    <c:v>G6</c:v>
                  </c:pt>
                  <c:pt idx="5">
                    <c:v>G10</c:v>
                  </c:pt>
                  <c:pt idx="6">
                    <c:v>G12</c:v>
                  </c:pt>
                  <c:pt idx="8">
                    <c:v>G6</c:v>
                  </c:pt>
                  <c:pt idx="9">
                    <c:v>G10</c:v>
                  </c:pt>
                  <c:pt idx="10">
                    <c:v>G12</c:v>
                  </c:pt>
                  <c:pt idx="12">
                    <c:v>G6</c:v>
                  </c:pt>
                  <c:pt idx="13">
                    <c:v>G10</c:v>
                  </c:pt>
                  <c:pt idx="14">
                    <c:v>G12</c:v>
                  </c:pt>
                  <c:pt idx="16">
                    <c:v>G6</c:v>
                  </c:pt>
                  <c:pt idx="17">
                    <c:v>G10</c:v>
                  </c:pt>
                  <c:pt idx="18">
                    <c:v>G12</c:v>
                  </c:pt>
                </c:lvl>
                <c:lvl>
                  <c:pt idx="0">
                    <c:v>Province</c:v>
                  </c:pt>
                  <c:pt idx="4">
                    <c:v>ASD-N</c:v>
                  </c:pt>
                  <c:pt idx="8">
                    <c:v>ASD-E</c:v>
                  </c:pt>
                  <c:pt idx="12">
                    <c:v>ASD-S</c:v>
                  </c:pt>
                  <c:pt idx="16">
                    <c:v>ASD-W</c:v>
                  </c:pt>
                </c:lvl>
              </c:multiLvlStrCache>
            </c:multiLvlStrRef>
          </c:cat>
          <c:val>
            <c:numRef>
              <c:f>'Assessment Presentation 2018-19'!$D$149:$D$167</c:f>
              <c:numCache>
                <c:formatCode>General</c:formatCode>
                <c:ptCount val="19"/>
                <c:pt idx="0" formatCode="0.0">
                  <c:v>22.1</c:v>
                </c:pt>
                <c:pt idx="1">
                  <c:v>46.1</c:v>
                </c:pt>
                <c:pt idx="2">
                  <c:v>91.1</c:v>
                </c:pt>
                <c:pt idx="4">
                  <c:v>7.6</c:v>
                </c:pt>
                <c:pt idx="5">
                  <c:v>52.3</c:v>
                </c:pt>
                <c:pt idx="6">
                  <c:v>94.199999999999989</c:v>
                </c:pt>
                <c:pt idx="8">
                  <c:v>31.9</c:v>
                </c:pt>
                <c:pt idx="9">
                  <c:v>58.8</c:v>
                </c:pt>
                <c:pt idx="10">
                  <c:v>92.5</c:v>
                </c:pt>
                <c:pt idx="12">
                  <c:v>13.8</c:v>
                </c:pt>
                <c:pt idx="13">
                  <c:v>43.2</c:v>
                </c:pt>
                <c:pt idx="14">
                  <c:v>91.4</c:v>
                </c:pt>
                <c:pt idx="16">
                  <c:v>30.8</c:v>
                </c:pt>
                <c:pt idx="17">
                  <c:v>37.4</c:v>
                </c:pt>
                <c:pt idx="18">
                  <c:v>88.9</c:v>
                </c:pt>
              </c:numCache>
            </c:numRef>
          </c:val>
          <c:extLst>
            <c:ext xmlns:c16="http://schemas.microsoft.com/office/drawing/2014/chart" uri="{C3380CC4-5D6E-409C-BE32-E72D297353CC}">
              <c16:uniqueId val="{00000000-02FD-42A4-B4C1-45BB9CC47D5E}"/>
            </c:ext>
          </c:extLst>
        </c:ser>
        <c:dLbls>
          <c:dLblPos val="outEnd"/>
          <c:showLegendKey val="0"/>
          <c:showVal val="1"/>
          <c:showCatName val="0"/>
          <c:showSerName val="0"/>
          <c:showPercent val="0"/>
          <c:showBubbleSize val="0"/>
        </c:dLbls>
        <c:gapWidth val="50"/>
        <c:overlap val="-27"/>
        <c:axId val="600784624"/>
        <c:axId val="503486064"/>
      </c:barChart>
      <c:catAx>
        <c:axId val="60078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3486064"/>
        <c:crosses val="autoZero"/>
        <c:auto val="1"/>
        <c:lblAlgn val="ctr"/>
        <c:lblOffset val="100"/>
        <c:noMultiLvlLbl val="0"/>
      </c:catAx>
      <c:valAx>
        <c:axId val="5034860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0784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CA" sz="1600" b="1" dirty="0">
                <a:solidFill>
                  <a:sysClr val="windowText" lastClr="000000"/>
                </a:solidFill>
                <a:latin typeface="Arial" panose="020B0604020202020204" pitchFamily="34" charset="0"/>
                <a:cs typeface="Arial" panose="020B0604020202020204" pitchFamily="34" charset="0"/>
              </a:rPr>
              <a:t>Early French Immersion (Grade 3 Entry)</a:t>
            </a:r>
          </a:p>
        </c:rich>
      </c:tx>
      <c:layout>
        <c:manualLayout>
          <c:xMode val="edge"/>
          <c:yMode val="edge"/>
          <c:x val="0.29948699594368888"/>
          <c:y val="3.086419753086419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2510936132983377E-2"/>
          <c:y val="0.17775475433991803"/>
          <c:w val="0.91398479036274316"/>
          <c:h val="0.61749205691393838"/>
        </c:manualLayout>
      </c:layout>
      <c:barChart>
        <c:barDir val="col"/>
        <c:grouping val="clustered"/>
        <c:varyColors val="0"/>
        <c:ser>
          <c:idx val="0"/>
          <c:order val="0"/>
          <c:tx>
            <c:strRef>
              <c:f>'Grade 3 Entry'!$E$4</c:f>
              <c:strCache>
                <c:ptCount val="1"/>
                <c:pt idx="0">
                  <c:v>2016-17 (n=212)</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3 Entry'!$F$3:$N$3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'Grade 3 Entry'!$F$4:$N$4</c:f>
              <c:numCache>
                <c:formatCode>General</c:formatCode>
                <c:ptCount val="9"/>
                <c:pt idx="0">
                  <c:v>0</c:v>
                </c:pt>
                <c:pt idx="1">
                  <c:v>0.9</c:v>
                </c:pt>
                <c:pt idx="2">
                  <c:v>8</c:v>
                </c:pt>
                <c:pt idx="3">
                  <c:v>28.8</c:v>
                </c:pt>
                <c:pt idx="4">
                  <c:v>56.6</c:v>
                </c:pt>
                <c:pt idx="5">
                  <c:v>5.7</c:v>
                </c:pt>
                <c:pt idx="6">
                  <c:v>0</c:v>
                </c:pt>
                <c:pt idx="7">
                  <c:v>0</c:v>
                </c:pt>
                <c:pt idx="8">
                  <c:v>0</c:v>
                </c:pt>
              </c:numCache>
            </c:numRef>
          </c:val>
          <c:extLst>
            <c:ext xmlns:c16="http://schemas.microsoft.com/office/drawing/2014/chart" uri="{C3380CC4-5D6E-409C-BE32-E72D297353CC}">
              <c16:uniqueId val="{00000000-571F-460B-A935-562A8CDA4682}"/>
            </c:ext>
          </c:extLst>
        </c:ser>
        <c:ser>
          <c:idx val="1"/>
          <c:order val="1"/>
          <c:tx>
            <c:strRef>
              <c:f>'Grade 3 Entry'!$E$5</c:f>
              <c:strCache>
                <c:ptCount val="1"/>
                <c:pt idx="0">
                  <c:v>2018-19 (n=261)</c:v>
                </c:pt>
              </c:strCache>
            </c:strRef>
          </c:tx>
          <c:spPr>
            <a:solidFill>
              <a:srgbClr val="0069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3 Entry'!$F$3:$N$3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'Grade 3 Entry'!$F$5:$N$5</c:f>
              <c:numCache>
                <c:formatCode>General</c:formatCode>
                <c:ptCount val="9"/>
                <c:pt idx="0">
                  <c:v>0</c:v>
                </c:pt>
                <c:pt idx="1">
                  <c:v>0.8</c:v>
                </c:pt>
                <c:pt idx="2">
                  <c:v>15.7</c:v>
                </c:pt>
                <c:pt idx="3">
                  <c:v>37.200000000000003</c:v>
                </c:pt>
                <c:pt idx="4">
                  <c:v>38.299999999999997</c:v>
                </c:pt>
                <c:pt idx="5">
                  <c:v>7.7</c:v>
                </c:pt>
                <c:pt idx="6">
                  <c:v>0.4</c:v>
                </c:pt>
                <c:pt idx="7">
                  <c:v>0</c:v>
                </c:pt>
                <c:pt idx="8">
                  <c:v>0</c:v>
                </c:pt>
              </c:numCache>
            </c:numRef>
          </c:val>
          <c:extLst>
            <c:ext xmlns:c16="http://schemas.microsoft.com/office/drawing/2014/chart" uri="{C3380CC4-5D6E-409C-BE32-E72D297353CC}">
              <c16:uniqueId val="{00000001-571F-460B-A935-562A8CDA4682}"/>
            </c:ext>
          </c:extLst>
        </c:ser>
        <c:dLbls>
          <c:dLblPos val="outEnd"/>
          <c:showLegendKey val="0"/>
          <c:showVal val="1"/>
          <c:showCatName val="0"/>
          <c:showSerName val="0"/>
          <c:showPercent val="0"/>
          <c:showBubbleSize val="0"/>
        </c:dLbls>
        <c:gapWidth val="130"/>
        <c:overlap val="-27"/>
        <c:axId val="711105608"/>
        <c:axId val="711105280"/>
      </c:barChart>
      <c:catAx>
        <c:axId val="711105608"/>
        <c:scaling>
          <c:orientation val="minMax"/>
        </c:scaling>
        <c:delete val="1"/>
        <c:axPos val="b"/>
        <c:numFmt formatCode="General" sourceLinked="1"/>
        <c:majorTickMark val="none"/>
        <c:minorTickMark val="none"/>
        <c:tickLblPos val="nextTo"/>
        <c:crossAx val="711105280"/>
        <c:crosses val="autoZero"/>
        <c:auto val="1"/>
        <c:lblAlgn val="ctr"/>
        <c:lblOffset val="100"/>
        <c:noMultiLvlLbl val="0"/>
      </c:catAx>
      <c:valAx>
        <c:axId val="711105280"/>
        <c:scaling>
          <c:orientation val="minMax"/>
          <c:max val="7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11105608"/>
        <c:crosses val="autoZero"/>
        <c:crossBetween val="between"/>
        <c:majorUnit val="20"/>
      </c:valAx>
      <c:spPr>
        <a:noFill/>
        <a:ln>
          <a:noFill/>
        </a:ln>
        <a:effectLst/>
      </c:spPr>
    </c:plotArea>
    <c:legend>
      <c:legendPos val="b"/>
      <c:layout>
        <c:manualLayout>
          <c:xMode val="edge"/>
          <c:yMode val="edge"/>
          <c:x val="0.80986836872663648"/>
          <c:y val="0.32717761605556883"/>
          <c:w val="0.17091237174898591"/>
          <c:h val="0.2742533603754076"/>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CA" sz="1800" b="1" i="0" baseline="0" dirty="0">
                <a:solidFill>
                  <a:sysClr val="windowText" lastClr="000000"/>
                </a:solidFill>
                <a:effectLst/>
                <a:latin typeface="Arial" panose="020B0604020202020204" pitchFamily="34" charset="0"/>
                <a:cs typeface="Arial" panose="020B0604020202020204" pitchFamily="34" charset="0"/>
              </a:rPr>
              <a:t>Language and Communication Domain: </a:t>
            </a:r>
          </a:p>
          <a:p>
            <a:pPr>
              <a:defRPr>
                <a:solidFill>
                  <a:sysClr val="windowText" lastClr="000000"/>
                </a:solidFill>
                <a:latin typeface="Arial" panose="020B0604020202020204" pitchFamily="34" charset="0"/>
                <a:cs typeface="Arial" panose="020B0604020202020204" pitchFamily="34" charset="0"/>
              </a:defRPr>
            </a:pPr>
            <a:r>
              <a:rPr lang="en-CA" sz="1800" b="1" i="0" baseline="0" dirty="0">
                <a:solidFill>
                  <a:sysClr val="windowText" lastClr="000000"/>
                </a:solidFill>
                <a:effectLst/>
                <a:latin typeface="Arial" panose="020B0604020202020204" pitchFamily="34" charset="0"/>
                <a:cs typeface="Arial" panose="020B0604020202020204" pitchFamily="34" charset="0"/>
              </a:rPr>
              <a:t>% Appropriate Development by District and Province</a:t>
            </a:r>
            <a:endParaRPr lang="en-CA" dirty="0">
              <a:solidFill>
                <a:schemeClr val="tx1"/>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EYEDA!$A$22</c:f>
              <c:strCache>
                <c:ptCount val="1"/>
                <c:pt idx="0">
                  <c:v>Province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EYEDA!$B$21:$I$21</c:f>
              <c:strCache>
                <c:ptCount val="8"/>
                <c:pt idx="0">
                  <c:v>2011-12</c:v>
                </c:pt>
                <c:pt idx="1">
                  <c:v>2012-13</c:v>
                </c:pt>
                <c:pt idx="2">
                  <c:v>2013-14</c:v>
                </c:pt>
                <c:pt idx="3">
                  <c:v>2014-15</c:v>
                </c:pt>
                <c:pt idx="4">
                  <c:v>2015-16</c:v>
                </c:pt>
                <c:pt idx="5">
                  <c:v>2016-17</c:v>
                </c:pt>
                <c:pt idx="6">
                  <c:v>2017-18</c:v>
                </c:pt>
                <c:pt idx="7">
                  <c:v>2018-19</c:v>
                </c:pt>
              </c:strCache>
            </c:strRef>
          </c:cat>
          <c:val>
            <c:numRef>
              <c:f>EYEDA!$B$22:$I$22</c:f>
              <c:numCache>
                <c:formatCode>0</c:formatCode>
                <c:ptCount val="8"/>
                <c:pt idx="0">
                  <c:v>75.2</c:v>
                </c:pt>
                <c:pt idx="1">
                  <c:v>77</c:v>
                </c:pt>
                <c:pt idx="2">
                  <c:v>80.7</c:v>
                </c:pt>
                <c:pt idx="3">
                  <c:v>80.5</c:v>
                </c:pt>
                <c:pt idx="4">
                  <c:v>81.3</c:v>
                </c:pt>
                <c:pt idx="5">
                  <c:v>80.8</c:v>
                </c:pt>
                <c:pt idx="6">
                  <c:v>80.7</c:v>
                </c:pt>
                <c:pt idx="7">
                  <c:v>80</c:v>
                </c:pt>
              </c:numCache>
            </c:numRef>
          </c:val>
          <c:extLst>
            <c:ext xmlns:c16="http://schemas.microsoft.com/office/drawing/2014/chart" uri="{C3380CC4-5D6E-409C-BE32-E72D297353CC}">
              <c16:uniqueId val="{00000000-27AA-43A2-A2C6-092907BD20CD}"/>
            </c:ext>
          </c:extLst>
        </c:ser>
        <c:dLbls>
          <c:showLegendKey val="0"/>
          <c:showVal val="1"/>
          <c:showCatName val="0"/>
          <c:showSerName val="0"/>
          <c:showPercent val="0"/>
          <c:showBubbleSize val="0"/>
        </c:dLbls>
        <c:gapWidth val="219"/>
        <c:axId val="656072336"/>
        <c:axId val="656072664"/>
      </c:barChart>
      <c:lineChart>
        <c:grouping val="standard"/>
        <c:varyColors val="0"/>
        <c:ser>
          <c:idx val="1"/>
          <c:order val="1"/>
          <c:tx>
            <c:strRef>
              <c:f>EYEDA!$A$23</c:f>
              <c:strCache>
                <c:ptCount val="1"/>
                <c:pt idx="0">
                  <c:v>ASD-N</c:v>
                </c:pt>
              </c:strCache>
            </c:strRef>
          </c:tx>
          <c:spPr>
            <a:ln w="57150" cap="rnd">
              <a:solidFill>
                <a:srgbClr val="00B050"/>
              </a:solidFill>
              <a:round/>
            </a:ln>
            <a:effectLst/>
          </c:spPr>
          <c:marker>
            <c:symbol val="circle"/>
            <c:size val="5"/>
            <c:spPr>
              <a:solidFill>
                <a:srgbClr val="00B050"/>
              </a:solidFill>
              <a:ln w="57150">
                <a:solidFill>
                  <a:srgbClr val="00B050"/>
                </a:solidFill>
              </a:ln>
              <a:effectLst/>
            </c:spPr>
          </c:marker>
          <c:dLbls>
            <c:dLbl>
              <c:idx val="0"/>
              <c:layout>
                <c:manualLayout>
                  <c:x val="-5.2861635220125783E-2"/>
                  <c:y val="2.23791380916094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56-46CA-A5A9-32BF2A6DFF9D}"/>
                </c:ext>
              </c:extLst>
            </c:dLbl>
            <c:dLbl>
              <c:idx val="3"/>
              <c:layout>
                <c:manualLayout>
                  <c:x val="-2.4034964902215853E-2"/>
                  <c:y val="1.66474863718958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AA-43A2-A2C6-092907BD20CD}"/>
                </c:ext>
              </c:extLst>
            </c:dLbl>
            <c:dLbl>
              <c:idx val="4"/>
              <c:layout>
                <c:manualLayout>
                  <c:x val="4.8388055266675419E-3"/>
                  <c:y val="-3.369105071543525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AA-43A2-A2C6-092907BD20C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050"/>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EYEDA!$B$21:$I$21</c:f>
              <c:strCache>
                <c:ptCount val="8"/>
                <c:pt idx="0">
                  <c:v>2011-12</c:v>
                </c:pt>
                <c:pt idx="1">
                  <c:v>2012-13</c:v>
                </c:pt>
                <c:pt idx="2">
                  <c:v>2013-14</c:v>
                </c:pt>
                <c:pt idx="3">
                  <c:v>2014-15</c:v>
                </c:pt>
                <c:pt idx="4">
                  <c:v>2015-16</c:v>
                </c:pt>
                <c:pt idx="5">
                  <c:v>2016-17</c:v>
                </c:pt>
                <c:pt idx="6">
                  <c:v>2017-18</c:v>
                </c:pt>
                <c:pt idx="7">
                  <c:v>2018-19</c:v>
                </c:pt>
              </c:strCache>
            </c:strRef>
          </c:cat>
          <c:val>
            <c:numRef>
              <c:f>EYEDA!$B$23:$I$23</c:f>
              <c:numCache>
                <c:formatCode>General</c:formatCode>
                <c:ptCount val="8"/>
                <c:pt idx="0">
                  <c:v>75</c:v>
                </c:pt>
                <c:pt idx="1">
                  <c:v>79</c:v>
                </c:pt>
                <c:pt idx="2">
                  <c:v>80</c:v>
                </c:pt>
                <c:pt idx="3">
                  <c:v>83</c:v>
                </c:pt>
                <c:pt idx="4">
                  <c:v>84</c:v>
                </c:pt>
                <c:pt idx="5">
                  <c:v>82</c:v>
                </c:pt>
                <c:pt idx="6">
                  <c:v>80</c:v>
                </c:pt>
                <c:pt idx="7">
                  <c:v>73</c:v>
                </c:pt>
              </c:numCache>
            </c:numRef>
          </c:val>
          <c:smooth val="0"/>
          <c:extLst>
            <c:ext xmlns:c16="http://schemas.microsoft.com/office/drawing/2014/chart" uri="{C3380CC4-5D6E-409C-BE32-E72D297353CC}">
              <c16:uniqueId val="{00000003-27AA-43A2-A2C6-092907BD20CD}"/>
            </c:ext>
          </c:extLst>
        </c:ser>
        <c:ser>
          <c:idx val="2"/>
          <c:order val="2"/>
          <c:tx>
            <c:strRef>
              <c:f>EYEDA!$A$24</c:f>
              <c:strCache>
                <c:ptCount val="1"/>
                <c:pt idx="0">
                  <c:v>ASD-E</c:v>
                </c:pt>
              </c:strCache>
            </c:strRef>
          </c:tx>
          <c:spPr>
            <a:ln w="57150" cap="rnd">
              <a:solidFill>
                <a:srgbClr val="0070C0"/>
              </a:solidFill>
              <a:round/>
            </a:ln>
            <a:effectLst/>
          </c:spPr>
          <c:marker>
            <c:symbol val="circle"/>
            <c:size val="5"/>
            <c:spPr>
              <a:solidFill>
                <a:srgbClr val="0070C0"/>
              </a:solidFill>
              <a:ln w="57150">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EYEDA!$B$21:$I$21</c:f>
              <c:strCache>
                <c:ptCount val="8"/>
                <c:pt idx="0">
                  <c:v>2011-12</c:v>
                </c:pt>
                <c:pt idx="1">
                  <c:v>2012-13</c:v>
                </c:pt>
                <c:pt idx="2">
                  <c:v>2013-14</c:v>
                </c:pt>
                <c:pt idx="3">
                  <c:v>2014-15</c:v>
                </c:pt>
                <c:pt idx="4">
                  <c:v>2015-16</c:v>
                </c:pt>
                <c:pt idx="5">
                  <c:v>2016-17</c:v>
                </c:pt>
                <c:pt idx="6">
                  <c:v>2017-18</c:v>
                </c:pt>
                <c:pt idx="7">
                  <c:v>2018-19</c:v>
                </c:pt>
              </c:strCache>
            </c:strRef>
          </c:cat>
          <c:val>
            <c:numRef>
              <c:f>EYEDA!$B$24:$I$24</c:f>
              <c:numCache>
                <c:formatCode>General</c:formatCode>
                <c:ptCount val="8"/>
                <c:pt idx="0">
                  <c:v>71</c:v>
                </c:pt>
                <c:pt idx="1">
                  <c:v>70</c:v>
                </c:pt>
                <c:pt idx="2">
                  <c:v>75</c:v>
                </c:pt>
                <c:pt idx="3">
                  <c:v>69</c:v>
                </c:pt>
                <c:pt idx="4">
                  <c:v>71</c:v>
                </c:pt>
                <c:pt idx="5">
                  <c:v>62</c:v>
                </c:pt>
                <c:pt idx="6">
                  <c:v>68</c:v>
                </c:pt>
                <c:pt idx="7">
                  <c:v>67</c:v>
                </c:pt>
              </c:numCache>
            </c:numRef>
          </c:val>
          <c:smooth val="0"/>
          <c:extLst>
            <c:ext xmlns:c16="http://schemas.microsoft.com/office/drawing/2014/chart" uri="{C3380CC4-5D6E-409C-BE32-E72D297353CC}">
              <c16:uniqueId val="{00000004-27AA-43A2-A2C6-092907BD20CD}"/>
            </c:ext>
          </c:extLst>
        </c:ser>
        <c:ser>
          <c:idx val="3"/>
          <c:order val="3"/>
          <c:tx>
            <c:strRef>
              <c:f>EYEDA!$A$25</c:f>
              <c:strCache>
                <c:ptCount val="1"/>
                <c:pt idx="0">
                  <c:v>ASD-S</c:v>
                </c:pt>
              </c:strCache>
            </c:strRef>
          </c:tx>
          <c:spPr>
            <a:ln w="57150" cap="rnd">
              <a:solidFill>
                <a:srgbClr val="FF0000"/>
              </a:solidFill>
              <a:round/>
            </a:ln>
            <a:effectLst/>
          </c:spPr>
          <c:marker>
            <c:symbol val="circle"/>
            <c:size val="5"/>
            <c:spPr>
              <a:solidFill>
                <a:srgbClr val="FF0000"/>
              </a:solidFill>
              <a:ln w="57150">
                <a:solidFill>
                  <a:srgbClr val="FF0000"/>
                </a:solidFill>
              </a:ln>
              <a:effectLst/>
            </c:spPr>
          </c:marker>
          <c:dLbls>
            <c:dLbl>
              <c:idx val="0"/>
              <c:layout>
                <c:manualLayout>
                  <c:x val="-5.1640207898635285E-2"/>
                  <c:y val="-8.955178679588128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AA-43A2-A2C6-092907BD20CD}"/>
                </c:ext>
              </c:extLst>
            </c:dLbl>
            <c:dLbl>
              <c:idx val="1"/>
              <c:layout>
                <c:manualLayout>
                  <c:x val="-6.26823050972031E-2"/>
                  <c:y val="-1.66474863718958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AA-43A2-A2C6-092907BD20C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EYEDA!$B$21:$I$21</c:f>
              <c:strCache>
                <c:ptCount val="8"/>
                <c:pt idx="0">
                  <c:v>2011-12</c:v>
                </c:pt>
                <c:pt idx="1">
                  <c:v>2012-13</c:v>
                </c:pt>
                <c:pt idx="2">
                  <c:v>2013-14</c:v>
                </c:pt>
                <c:pt idx="3">
                  <c:v>2014-15</c:v>
                </c:pt>
                <c:pt idx="4">
                  <c:v>2015-16</c:v>
                </c:pt>
                <c:pt idx="5">
                  <c:v>2016-17</c:v>
                </c:pt>
                <c:pt idx="6">
                  <c:v>2017-18</c:v>
                </c:pt>
                <c:pt idx="7">
                  <c:v>2018-19</c:v>
                </c:pt>
              </c:strCache>
            </c:strRef>
          </c:cat>
          <c:val>
            <c:numRef>
              <c:f>EYEDA!$B$25:$I$25</c:f>
              <c:numCache>
                <c:formatCode>General</c:formatCode>
                <c:ptCount val="8"/>
                <c:pt idx="0">
                  <c:v>76</c:v>
                </c:pt>
                <c:pt idx="1">
                  <c:v>78</c:v>
                </c:pt>
                <c:pt idx="2">
                  <c:v>84</c:v>
                </c:pt>
                <c:pt idx="3">
                  <c:v>85</c:v>
                </c:pt>
                <c:pt idx="4">
                  <c:v>86</c:v>
                </c:pt>
                <c:pt idx="5">
                  <c:v>88</c:v>
                </c:pt>
                <c:pt idx="6">
                  <c:v>87</c:v>
                </c:pt>
                <c:pt idx="7">
                  <c:v>87</c:v>
                </c:pt>
              </c:numCache>
            </c:numRef>
          </c:val>
          <c:smooth val="0"/>
          <c:extLst>
            <c:ext xmlns:c16="http://schemas.microsoft.com/office/drawing/2014/chart" uri="{C3380CC4-5D6E-409C-BE32-E72D297353CC}">
              <c16:uniqueId val="{00000007-27AA-43A2-A2C6-092907BD20CD}"/>
            </c:ext>
          </c:extLst>
        </c:ser>
        <c:ser>
          <c:idx val="4"/>
          <c:order val="4"/>
          <c:tx>
            <c:strRef>
              <c:f>EYEDA!$A$26</c:f>
              <c:strCache>
                <c:ptCount val="1"/>
                <c:pt idx="0">
                  <c:v>ASD-W</c:v>
                </c:pt>
              </c:strCache>
            </c:strRef>
          </c:tx>
          <c:spPr>
            <a:ln w="57150" cap="rnd">
              <a:solidFill>
                <a:srgbClr val="F79646"/>
              </a:solidFill>
              <a:round/>
            </a:ln>
            <a:effectLst/>
          </c:spPr>
          <c:marker>
            <c:symbol val="circle"/>
            <c:size val="5"/>
            <c:spPr>
              <a:solidFill>
                <a:srgbClr val="F79646"/>
              </a:solidFill>
              <a:ln w="57150">
                <a:solidFill>
                  <a:srgbClr val="F79646"/>
                </a:solidFill>
              </a:ln>
              <a:effectLst/>
            </c:spPr>
          </c:marker>
          <c:dLbls>
            <c:dLbl>
              <c:idx val="0"/>
              <c:layout>
                <c:manualLayout>
                  <c:x val="-2.9445592529514061E-2"/>
                  <c:y val="-3.0769230769230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AA-43A2-A2C6-092907BD20CD}"/>
                </c:ext>
              </c:extLst>
            </c:dLbl>
            <c:dLbl>
              <c:idx val="1"/>
              <c:layout>
                <c:manualLayout>
                  <c:x val="-3.8647340194987209E-2"/>
                  <c:y val="-3.0769230769230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AA-43A2-A2C6-092907BD20CD}"/>
                </c:ext>
              </c:extLst>
            </c:dLbl>
            <c:dLbl>
              <c:idx val="2"/>
              <c:layout>
                <c:manualLayout>
                  <c:x val="-5.5210485992839538E-3"/>
                  <c:y val="-1.79487179487179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AA-43A2-A2C6-092907BD20CD}"/>
                </c:ext>
              </c:extLst>
            </c:dLbl>
            <c:dLbl>
              <c:idx val="3"/>
              <c:delete val="1"/>
              <c:extLst>
                <c:ext xmlns:c15="http://schemas.microsoft.com/office/drawing/2012/chart" uri="{CE6537A1-D6FC-4f65-9D91-7224C49458BB}"/>
                <c:ext xmlns:c16="http://schemas.microsoft.com/office/drawing/2014/chart" uri="{C3380CC4-5D6E-409C-BE32-E72D297353CC}">
                  <c16:uniqueId val="{0000000B-27AA-43A2-A2C6-092907BD20CD}"/>
                </c:ext>
              </c:extLst>
            </c:dLbl>
            <c:dLbl>
              <c:idx val="4"/>
              <c:layout>
                <c:manualLayout>
                  <c:x val="-2.5764893463324872E-2"/>
                  <c:y val="3.8461538461538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7AA-43A2-A2C6-092907BD20CD}"/>
                </c:ext>
              </c:extLst>
            </c:dLbl>
            <c:dLbl>
              <c:idx val="5"/>
              <c:layout>
                <c:manualLayout>
                  <c:x val="-1.3495740672079399E-16"/>
                  <c:y val="2.5641025641025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7AA-43A2-A2C6-092907BD20CD}"/>
                </c:ext>
              </c:extLst>
            </c:dLbl>
            <c:dLbl>
              <c:idx val="6"/>
              <c:layout>
                <c:manualLayout>
                  <c:x val="9.201747665473145E-3"/>
                  <c:y val="1.5384615384615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7AA-43A2-A2C6-092907BD20C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EYEDA!$B$21:$I$21</c:f>
              <c:strCache>
                <c:ptCount val="8"/>
                <c:pt idx="0">
                  <c:v>2011-12</c:v>
                </c:pt>
                <c:pt idx="1">
                  <c:v>2012-13</c:v>
                </c:pt>
                <c:pt idx="2">
                  <c:v>2013-14</c:v>
                </c:pt>
                <c:pt idx="3">
                  <c:v>2014-15</c:v>
                </c:pt>
                <c:pt idx="4">
                  <c:v>2015-16</c:v>
                </c:pt>
                <c:pt idx="5">
                  <c:v>2016-17</c:v>
                </c:pt>
                <c:pt idx="6">
                  <c:v>2017-18</c:v>
                </c:pt>
                <c:pt idx="7">
                  <c:v>2018-19</c:v>
                </c:pt>
              </c:strCache>
            </c:strRef>
          </c:cat>
          <c:val>
            <c:numRef>
              <c:f>EYEDA!$B$26:$I$26</c:f>
              <c:numCache>
                <c:formatCode>General</c:formatCode>
                <c:ptCount val="8"/>
                <c:pt idx="0">
                  <c:v>78</c:v>
                </c:pt>
                <c:pt idx="1">
                  <c:v>81</c:v>
                </c:pt>
                <c:pt idx="2">
                  <c:v>82</c:v>
                </c:pt>
                <c:pt idx="3">
                  <c:v>83</c:v>
                </c:pt>
                <c:pt idx="4">
                  <c:v>83</c:v>
                </c:pt>
                <c:pt idx="5">
                  <c:v>85</c:v>
                </c:pt>
                <c:pt idx="6">
                  <c:v>83</c:v>
                </c:pt>
                <c:pt idx="7">
                  <c:v>84</c:v>
                </c:pt>
              </c:numCache>
            </c:numRef>
          </c:val>
          <c:smooth val="0"/>
          <c:extLst>
            <c:ext xmlns:c16="http://schemas.microsoft.com/office/drawing/2014/chart" uri="{C3380CC4-5D6E-409C-BE32-E72D297353CC}">
              <c16:uniqueId val="{0000000F-27AA-43A2-A2C6-092907BD20CD}"/>
            </c:ext>
          </c:extLst>
        </c:ser>
        <c:dLbls>
          <c:showLegendKey val="0"/>
          <c:showVal val="0"/>
          <c:showCatName val="0"/>
          <c:showSerName val="0"/>
          <c:showPercent val="0"/>
          <c:showBubbleSize val="0"/>
        </c:dLbls>
        <c:marker val="1"/>
        <c:smooth val="0"/>
        <c:axId val="656072336"/>
        <c:axId val="656072664"/>
      </c:lineChart>
      <c:catAx>
        <c:axId val="65607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6072664"/>
        <c:crosses val="autoZero"/>
        <c:auto val="1"/>
        <c:lblAlgn val="ctr"/>
        <c:lblOffset val="100"/>
        <c:noMultiLvlLbl val="0"/>
      </c:catAx>
      <c:valAx>
        <c:axId val="656072664"/>
        <c:scaling>
          <c:orientation val="minMax"/>
          <c:min val="3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6072336"/>
        <c:crosses val="autoZero"/>
        <c:crossBetween val="between"/>
      </c:valAx>
      <c:spPr>
        <a:noFill/>
        <a:ln>
          <a:noFill/>
        </a:ln>
        <a:effectLst/>
      </c:spPr>
    </c:plotArea>
    <c:legend>
      <c:legendPos val="r"/>
      <c:layout>
        <c:manualLayout>
          <c:xMode val="edge"/>
          <c:yMode val="edge"/>
          <c:x val="0.86022012578616347"/>
          <c:y val="0.66079819659639316"/>
          <c:w val="0.10833333333333334"/>
          <c:h val="0.2293444670222673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CA"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r>
              <a:rPr lang="en-CA"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rPr>
              <a:t>Late French Immersion (Grade 6 Entry)</a:t>
            </a:r>
          </a:p>
        </c:rich>
      </c:tx>
      <c:overlay val="0"/>
      <c:spPr>
        <a:noFill/>
        <a:ln>
          <a:noFill/>
        </a:ln>
        <a:effectLst/>
      </c:spPr>
      <c:txPr>
        <a:bodyPr rot="0" spcFirstLastPara="1" vertOverflow="ellipsis" vert="horz" wrap="square" anchor="ctr" anchorCtr="1"/>
        <a:lstStyle/>
        <a:p>
          <a:pPr>
            <a:defRPr lang="en-CA"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2510936132983363E-2"/>
          <c:y val="0.14362040682414698"/>
          <c:w val="0.93748906386701658"/>
          <c:h val="0.63194875261804384"/>
        </c:manualLayout>
      </c:layout>
      <c:barChart>
        <c:barDir val="col"/>
        <c:grouping val="clustered"/>
        <c:varyColors val="0"/>
        <c:ser>
          <c:idx val="0"/>
          <c:order val="0"/>
          <c:tx>
            <c:strRef>
              <c:f>'Grade 6 Entry'!$E$4</c:f>
              <c:strCache>
                <c:ptCount val="1"/>
                <c:pt idx="0">
                  <c:v>2016-17 (n=106)</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6 Entry'!$F$3:$N$3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'Grade 6 Entry'!$F$4:$N$4</c:f>
              <c:numCache>
                <c:formatCode>General</c:formatCode>
                <c:ptCount val="9"/>
                <c:pt idx="0">
                  <c:v>0</c:v>
                </c:pt>
                <c:pt idx="1">
                  <c:v>19.899999999999999</c:v>
                </c:pt>
                <c:pt idx="2">
                  <c:v>46.2</c:v>
                </c:pt>
                <c:pt idx="3">
                  <c:v>25.5</c:v>
                </c:pt>
                <c:pt idx="4">
                  <c:v>8.5</c:v>
                </c:pt>
                <c:pt idx="5">
                  <c:v>0</c:v>
                </c:pt>
                <c:pt idx="6">
                  <c:v>0</c:v>
                </c:pt>
                <c:pt idx="7">
                  <c:v>0</c:v>
                </c:pt>
                <c:pt idx="8">
                  <c:v>0</c:v>
                </c:pt>
              </c:numCache>
            </c:numRef>
          </c:val>
          <c:extLst>
            <c:ext xmlns:c16="http://schemas.microsoft.com/office/drawing/2014/chart" uri="{C3380CC4-5D6E-409C-BE32-E72D297353CC}">
              <c16:uniqueId val="{00000000-9E2F-4A9A-AE56-E413951B2FDA}"/>
            </c:ext>
          </c:extLst>
        </c:ser>
        <c:ser>
          <c:idx val="1"/>
          <c:order val="1"/>
          <c:tx>
            <c:strRef>
              <c:f>'Grade 6 Entry'!$E$5</c:f>
              <c:strCache>
                <c:ptCount val="1"/>
                <c:pt idx="0">
                  <c:v>2018-19 (n=126)</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'Grade 6 Entry'!$F$3:$N$3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'Grade 6 Entry'!$F$5:$N$5</c:f>
              <c:numCache>
                <c:formatCode>General</c:formatCode>
                <c:ptCount val="9"/>
                <c:pt idx="0">
                  <c:v>4.8</c:v>
                </c:pt>
                <c:pt idx="1">
                  <c:v>35.700000000000003</c:v>
                </c:pt>
                <c:pt idx="2">
                  <c:v>44.4</c:v>
                </c:pt>
                <c:pt idx="3">
                  <c:v>8.6999999999999993</c:v>
                </c:pt>
                <c:pt idx="4">
                  <c:v>6.3</c:v>
                </c:pt>
                <c:pt idx="5">
                  <c:v>0</c:v>
                </c:pt>
                <c:pt idx="6">
                  <c:v>0</c:v>
                </c:pt>
                <c:pt idx="7">
                  <c:v>0</c:v>
                </c:pt>
                <c:pt idx="8">
                  <c:v>0</c:v>
                </c:pt>
              </c:numCache>
            </c:numRef>
          </c:val>
          <c:extLst>
            <c:ext xmlns:c16="http://schemas.microsoft.com/office/drawing/2014/chart" uri="{C3380CC4-5D6E-409C-BE32-E72D297353CC}">
              <c16:uniqueId val="{00000001-9E2F-4A9A-AE56-E413951B2FDA}"/>
            </c:ext>
          </c:extLst>
        </c:ser>
        <c:dLbls>
          <c:dLblPos val="outEnd"/>
          <c:showLegendKey val="0"/>
          <c:showVal val="1"/>
          <c:showCatName val="0"/>
          <c:showSerName val="0"/>
          <c:showPercent val="0"/>
          <c:showBubbleSize val="0"/>
        </c:dLbls>
        <c:gapWidth val="130"/>
        <c:overlap val="-27"/>
        <c:axId val="701800048"/>
        <c:axId val="701799720"/>
      </c:barChart>
      <c:catAx>
        <c:axId val="701800048"/>
        <c:scaling>
          <c:orientation val="minMax"/>
        </c:scaling>
        <c:delete val="1"/>
        <c:axPos val="b"/>
        <c:numFmt formatCode="General" sourceLinked="1"/>
        <c:majorTickMark val="none"/>
        <c:minorTickMark val="none"/>
        <c:tickLblPos val="nextTo"/>
        <c:crossAx val="701799720"/>
        <c:crosses val="autoZero"/>
        <c:auto val="1"/>
        <c:lblAlgn val="ctr"/>
        <c:lblOffset val="100"/>
        <c:noMultiLvlLbl val="0"/>
      </c:catAx>
      <c:valAx>
        <c:axId val="701799720"/>
        <c:scaling>
          <c:orientation val="minMax"/>
          <c:max val="7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1800048"/>
        <c:crosses val="autoZero"/>
        <c:crossBetween val="between"/>
        <c:majorUnit val="20"/>
      </c:valAx>
      <c:spPr>
        <a:noFill/>
        <a:ln>
          <a:noFill/>
        </a:ln>
        <a:effectLst/>
      </c:spPr>
    </c:plotArea>
    <c:legend>
      <c:legendPos val="b"/>
      <c:layout>
        <c:manualLayout>
          <c:xMode val="edge"/>
          <c:yMode val="edge"/>
          <c:x val="0.80694382307325219"/>
          <c:y val="0.27475332944493047"/>
          <c:w val="0.18846287679949097"/>
          <c:h val="0.23341110139010401"/>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CA"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r>
              <a:rPr lang="en-CA"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rPr>
              <a:t>Post-Intensive French</a:t>
            </a:r>
          </a:p>
        </c:rich>
      </c:tx>
      <c:overlay val="0"/>
      <c:spPr>
        <a:noFill/>
        <a:ln>
          <a:noFill/>
        </a:ln>
        <a:effectLst/>
      </c:spPr>
      <c:txPr>
        <a:bodyPr rot="0" spcFirstLastPara="1" vertOverflow="ellipsis" vert="horz" wrap="square" anchor="ctr" anchorCtr="1"/>
        <a:lstStyle/>
        <a:p>
          <a:pPr>
            <a:defRPr lang="en-CA"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2510936132983377E-2"/>
          <c:y val="0.12531217688698004"/>
          <c:w val="0.93748906386701658"/>
          <c:h val="0.65720127787056914"/>
        </c:manualLayout>
      </c:layout>
      <c:barChart>
        <c:barDir val="col"/>
        <c:grouping val="clustered"/>
        <c:varyColors val="0"/>
        <c:ser>
          <c:idx val="0"/>
          <c:order val="0"/>
          <c:tx>
            <c:strRef>
              <c:f>PIF!$E$4</c:f>
              <c:strCache>
                <c:ptCount val="1"/>
                <c:pt idx="0">
                  <c:v>2016-17 (n=245)</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PIF!$F$3:$N$3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PIF!$F$4:$N$4</c:f>
              <c:numCache>
                <c:formatCode>General</c:formatCode>
                <c:ptCount val="9"/>
                <c:pt idx="0">
                  <c:v>21.6</c:v>
                </c:pt>
                <c:pt idx="1">
                  <c:v>61.2</c:v>
                </c:pt>
                <c:pt idx="2">
                  <c:v>14.7</c:v>
                </c:pt>
                <c:pt idx="3">
                  <c:v>1.6</c:v>
                </c:pt>
                <c:pt idx="4">
                  <c:v>0</c:v>
                </c:pt>
                <c:pt idx="5">
                  <c:v>0.8</c:v>
                </c:pt>
                <c:pt idx="6">
                  <c:v>0</c:v>
                </c:pt>
                <c:pt idx="7">
                  <c:v>0</c:v>
                </c:pt>
                <c:pt idx="8">
                  <c:v>0</c:v>
                </c:pt>
              </c:numCache>
            </c:numRef>
          </c:val>
          <c:extLst>
            <c:ext xmlns:c16="http://schemas.microsoft.com/office/drawing/2014/chart" uri="{C3380CC4-5D6E-409C-BE32-E72D297353CC}">
              <c16:uniqueId val="{00000000-F6A8-4685-A75B-BC82691B6B1E}"/>
            </c:ext>
          </c:extLst>
        </c:ser>
        <c:ser>
          <c:idx val="1"/>
          <c:order val="1"/>
          <c:tx>
            <c:strRef>
              <c:f>PIF!$E$5</c:f>
              <c:strCache>
                <c:ptCount val="1"/>
                <c:pt idx="0">
                  <c:v>2018-19 (n=207)</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PIF!$F$3:$N$3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PIF!$F$5:$N$5</c:f>
              <c:numCache>
                <c:formatCode>General</c:formatCode>
                <c:ptCount val="9"/>
                <c:pt idx="0">
                  <c:v>35.700000000000003</c:v>
                </c:pt>
                <c:pt idx="1">
                  <c:v>54.1</c:v>
                </c:pt>
                <c:pt idx="2">
                  <c:v>7.7</c:v>
                </c:pt>
                <c:pt idx="3">
                  <c:v>1.4</c:v>
                </c:pt>
                <c:pt idx="4">
                  <c:v>0.5</c:v>
                </c:pt>
                <c:pt idx="5">
                  <c:v>0</c:v>
                </c:pt>
                <c:pt idx="6">
                  <c:v>0.5</c:v>
                </c:pt>
                <c:pt idx="7">
                  <c:v>0</c:v>
                </c:pt>
                <c:pt idx="8">
                  <c:v>0</c:v>
                </c:pt>
              </c:numCache>
            </c:numRef>
          </c:val>
          <c:extLst>
            <c:ext xmlns:c16="http://schemas.microsoft.com/office/drawing/2014/chart" uri="{C3380CC4-5D6E-409C-BE32-E72D297353CC}">
              <c16:uniqueId val="{00000001-F6A8-4685-A75B-BC82691B6B1E}"/>
            </c:ext>
          </c:extLst>
        </c:ser>
        <c:dLbls>
          <c:dLblPos val="outEnd"/>
          <c:showLegendKey val="0"/>
          <c:showVal val="1"/>
          <c:showCatName val="0"/>
          <c:showSerName val="0"/>
          <c:showPercent val="0"/>
          <c:showBubbleSize val="0"/>
        </c:dLbls>
        <c:gapWidth val="130"/>
        <c:overlap val="-27"/>
        <c:axId val="701800048"/>
        <c:axId val="701799720"/>
      </c:barChart>
      <c:catAx>
        <c:axId val="70180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1799720"/>
        <c:crosses val="autoZero"/>
        <c:auto val="1"/>
        <c:lblAlgn val="ctr"/>
        <c:lblOffset val="100"/>
        <c:noMultiLvlLbl val="0"/>
      </c:catAx>
      <c:valAx>
        <c:axId val="701799720"/>
        <c:scaling>
          <c:orientation val="minMax"/>
          <c:max val="7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1800048"/>
        <c:crosses val="autoZero"/>
        <c:crossBetween val="between"/>
        <c:majorUnit val="20"/>
      </c:valAx>
      <c:spPr>
        <a:noFill/>
        <a:ln>
          <a:noFill/>
        </a:ln>
        <a:effectLst/>
      </c:spPr>
    </c:plotArea>
    <c:legend>
      <c:legendPos val="b"/>
      <c:layout>
        <c:manualLayout>
          <c:xMode val="edge"/>
          <c:yMode val="edge"/>
          <c:x val="0.81799180287123197"/>
          <c:y val="0.28924626269542392"/>
          <c:w val="0.16440002883162333"/>
          <c:h val="0.1965731098128862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rPr>
              <a:t>Early French Immersion</a:t>
            </a:r>
            <a:endParaRPr lang="en-CA"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endParaRPr>
          </a:p>
        </c:rich>
      </c:tx>
      <c:layout>
        <c:manualLayout>
          <c:xMode val="edge"/>
          <c:yMode val="edge"/>
          <c:x val="0.32235849056603771"/>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3817170781651707E-2"/>
          <c:y val="0.16765201224846893"/>
          <c:w val="0.82093024429638606"/>
          <c:h val="0.5706395207543502"/>
        </c:manualLayout>
      </c:layout>
      <c:barChart>
        <c:barDir val="col"/>
        <c:grouping val="clustered"/>
        <c:varyColors val="0"/>
        <c:ser>
          <c:idx val="0"/>
          <c:order val="0"/>
          <c:tx>
            <c:strRef>
              <c:f>'[2018- 2019 G12 OPI Graphs Oct7.xlsx]EI By Level 2014-19'!$A$2</c:f>
              <c:strCache>
                <c:ptCount val="1"/>
                <c:pt idx="0">
                  <c:v>2014-15</c:v>
                </c:pt>
              </c:strCache>
            </c:strRef>
          </c:tx>
          <c:spPr>
            <a:solidFill>
              <a:srgbClr val="FF0000"/>
            </a:solidFill>
            <a:ln>
              <a:noFill/>
            </a:ln>
            <a:effectLst/>
          </c:spPr>
          <c:invertIfNegative val="0"/>
          <c:cat>
            <c:strRef>
              <c:f>'[3]EI By Level 2014-19'!$B$1:$H$1</c:f>
              <c:strCache>
                <c:ptCount val="7"/>
                <c:pt idx="0">
                  <c:v>Basic</c:v>
                </c:pt>
                <c:pt idx="1">
                  <c:v>Basic Plus</c:v>
                </c:pt>
                <c:pt idx="2">
                  <c:v>Intermediate</c:v>
                </c:pt>
                <c:pt idx="3">
                  <c:v>Intermediate Plus</c:v>
                </c:pt>
                <c:pt idx="4">
                  <c:v>Advanced</c:v>
                </c:pt>
                <c:pt idx="5">
                  <c:v>Advanced Plus</c:v>
                </c:pt>
                <c:pt idx="6">
                  <c:v>Superior</c:v>
                </c:pt>
              </c:strCache>
            </c:strRef>
          </c:cat>
          <c:val>
            <c:numRef>
              <c:f>'[3]EI By Level 2014-19'!$B$2:$H$2</c:f>
              <c:numCache>
                <c:formatCode>0.0</c:formatCode>
                <c:ptCount val="7"/>
                <c:pt idx="0">
                  <c:v>0.5</c:v>
                </c:pt>
                <c:pt idx="1">
                  <c:v>0.2</c:v>
                </c:pt>
                <c:pt idx="2">
                  <c:v>15.1</c:v>
                </c:pt>
                <c:pt idx="3">
                  <c:v>42.7</c:v>
                </c:pt>
                <c:pt idx="4">
                  <c:v>38.6</c:v>
                </c:pt>
                <c:pt idx="5" formatCode="0">
                  <c:v>3</c:v>
                </c:pt>
                <c:pt idx="6" formatCode="0">
                  <c:v>0</c:v>
                </c:pt>
              </c:numCache>
            </c:numRef>
          </c:val>
          <c:extLst>
            <c:ext xmlns:c16="http://schemas.microsoft.com/office/drawing/2014/chart" uri="{C3380CC4-5D6E-409C-BE32-E72D297353CC}">
              <c16:uniqueId val="{00000007-25DD-4C29-BAEB-C87DB3191F32}"/>
            </c:ext>
          </c:extLst>
        </c:ser>
        <c:ser>
          <c:idx val="1"/>
          <c:order val="1"/>
          <c:tx>
            <c:strRef>
              <c:f>'[2018- 2019 G12 OPI Graphs Oct7.xlsx]EI By Level 2014-19'!$A$3</c:f>
              <c:strCache>
                <c:ptCount val="1"/>
                <c:pt idx="0">
                  <c:v>2015-16</c:v>
                </c:pt>
              </c:strCache>
            </c:strRef>
          </c:tx>
          <c:spPr>
            <a:solidFill>
              <a:srgbClr val="FF9900"/>
            </a:solidFill>
            <a:ln>
              <a:noFill/>
            </a:ln>
            <a:effectLst/>
          </c:spPr>
          <c:invertIfNegative val="0"/>
          <c:cat>
            <c:strRef>
              <c:f>'[3]EI By Level 2014-19'!$B$1:$H$1</c:f>
              <c:strCache>
                <c:ptCount val="7"/>
                <c:pt idx="0">
                  <c:v>Basic</c:v>
                </c:pt>
                <c:pt idx="1">
                  <c:v>Basic Plus</c:v>
                </c:pt>
                <c:pt idx="2">
                  <c:v>Intermediate</c:v>
                </c:pt>
                <c:pt idx="3">
                  <c:v>Intermediate Plus</c:v>
                </c:pt>
                <c:pt idx="4">
                  <c:v>Advanced</c:v>
                </c:pt>
                <c:pt idx="5">
                  <c:v>Advanced Plus</c:v>
                </c:pt>
                <c:pt idx="6">
                  <c:v>Superior</c:v>
                </c:pt>
              </c:strCache>
            </c:strRef>
          </c:cat>
          <c:val>
            <c:numRef>
              <c:f>'[3]EI By Level 2014-19'!$B$3:$H$3</c:f>
              <c:numCache>
                <c:formatCode>0.0</c:formatCode>
                <c:ptCount val="7"/>
                <c:pt idx="0" formatCode="0">
                  <c:v>0</c:v>
                </c:pt>
                <c:pt idx="1">
                  <c:v>0.2</c:v>
                </c:pt>
                <c:pt idx="2">
                  <c:v>15.1</c:v>
                </c:pt>
                <c:pt idx="3" formatCode="0">
                  <c:v>43</c:v>
                </c:pt>
                <c:pt idx="4">
                  <c:v>36.799999999999997</c:v>
                </c:pt>
                <c:pt idx="5">
                  <c:v>4.7</c:v>
                </c:pt>
                <c:pt idx="6">
                  <c:v>0.2</c:v>
                </c:pt>
              </c:numCache>
            </c:numRef>
          </c:val>
          <c:extLst>
            <c:ext xmlns:c16="http://schemas.microsoft.com/office/drawing/2014/chart" uri="{C3380CC4-5D6E-409C-BE32-E72D297353CC}">
              <c16:uniqueId val="{0000000F-25DD-4C29-BAEB-C87DB3191F32}"/>
            </c:ext>
          </c:extLst>
        </c:ser>
        <c:ser>
          <c:idx val="2"/>
          <c:order val="2"/>
          <c:tx>
            <c:strRef>
              <c:f>'[2018- 2019 G12 OPI Graphs Oct7.xlsx]EI By Level 2014-19'!$A$4</c:f>
              <c:strCache>
                <c:ptCount val="1"/>
                <c:pt idx="0">
                  <c:v>2016-17</c:v>
                </c:pt>
              </c:strCache>
            </c:strRef>
          </c:tx>
          <c:spPr>
            <a:solidFill>
              <a:srgbClr val="00B050"/>
            </a:solidFill>
            <a:ln>
              <a:noFill/>
            </a:ln>
            <a:effectLst/>
          </c:spPr>
          <c:invertIfNegative val="0"/>
          <c:cat>
            <c:strRef>
              <c:f>'[3]EI By Level 2014-19'!$B$1:$H$1</c:f>
              <c:strCache>
                <c:ptCount val="7"/>
                <c:pt idx="0">
                  <c:v>Basic</c:v>
                </c:pt>
                <c:pt idx="1">
                  <c:v>Basic Plus</c:v>
                </c:pt>
                <c:pt idx="2">
                  <c:v>Intermediate</c:v>
                </c:pt>
                <c:pt idx="3">
                  <c:v>Intermediate Plus</c:v>
                </c:pt>
                <c:pt idx="4">
                  <c:v>Advanced</c:v>
                </c:pt>
                <c:pt idx="5">
                  <c:v>Advanced Plus</c:v>
                </c:pt>
                <c:pt idx="6">
                  <c:v>Superior</c:v>
                </c:pt>
              </c:strCache>
            </c:strRef>
          </c:cat>
          <c:val>
            <c:numRef>
              <c:f>'[3]EI By Level 2014-19'!$B$4:$H$4</c:f>
              <c:numCache>
                <c:formatCode>0.0</c:formatCode>
                <c:ptCount val="7"/>
                <c:pt idx="0" formatCode="0">
                  <c:v>0</c:v>
                </c:pt>
                <c:pt idx="1">
                  <c:v>0.2</c:v>
                </c:pt>
                <c:pt idx="2" formatCode="0">
                  <c:v>10</c:v>
                </c:pt>
                <c:pt idx="3">
                  <c:v>49.5</c:v>
                </c:pt>
                <c:pt idx="4" formatCode="0">
                  <c:v>37</c:v>
                </c:pt>
                <c:pt idx="5">
                  <c:v>3.2</c:v>
                </c:pt>
                <c:pt idx="6" formatCode="0">
                  <c:v>0</c:v>
                </c:pt>
              </c:numCache>
            </c:numRef>
          </c:val>
          <c:extLst>
            <c:ext xmlns:c16="http://schemas.microsoft.com/office/drawing/2014/chart" uri="{C3380CC4-5D6E-409C-BE32-E72D297353CC}">
              <c16:uniqueId val="{00000016-25DD-4C29-BAEB-C87DB3191F32}"/>
            </c:ext>
          </c:extLst>
        </c:ser>
        <c:ser>
          <c:idx val="3"/>
          <c:order val="3"/>
          <c:tx>
            <c:strRef>
              <c:f>'[2018- 2019 G12 OPI Graphs Oct7.xlsx]EI By Level 2014-19'!$A$5</c:f>
              <c:strCache>
                <c:ptCount val="1"/>
                <c:pt idx="0">
                  <c:v>2017-18</c:v>
                </c:pt>
              </c:strCache>
            </c:strRef>
          </c:tx>
          <c:spPr>
            <a:solidFill>
              <a:srgbClr val="00B0F0"/>
            </a:solidFill>
            <a:ln>
              <a:noFill/>
            </a:ln>
            <a:effectLst/>
          </c:spPr>
          <c:invertIfNegative val="0"/>
          <c:cat>
            <c:strRef>
              <c:f>'[3]EI By Level 2014-19'!$B$1:$H$1</c:f>
              <c:strCache>
                <c:ptCount val="7"/>
                <c:pt idx="0">
                  <c:v>Basic</c:v>
                </c:pt>
                <c:pt idx="1">
                  <c:v>Basic Plus</c:v>
                </c:pt>
                <c:pt idx="2">
                  <c:v>Intermediate</c:v>
                </c:pt>
                <c:pt idx="3">
                  <c:v>Intermediate Plus</c:v>
                </c:pt>
                <c:pt idx="4">
                  <c:v>Advanced</c:v>
                </c:pt>
                <c:pt idx="5">
                  <c:v>Advanced Plus</c:v>
                </c:pt>
                <c:pt idx="6">
                  <c:v>Superior</c:v>
                </c:pt>
              </c:strCache>
            </c:strRef>
          </c:cat>
          <c:val>
            <c:numRef>
              <c:f>'[3]EI By Level 2014-19'!$B$5:$H$5</c:f>
              <c:numCache>
                <c:formatCode>0.0</c:formatCode>
                <c:ptCount val="7"/>
                <c:pt idx="0" formatCode="0">
                  <c:v>0</c:v>
                </c:pt>
                <c:pt idx="1">
                  <c:v>0.2</c:v>
                </c:pt>
                <c:pt idx="2">
                  <c:v>12.8</c:v>
                </c:pt>
                <c:pt idx="3">
                  <c:v>40.299999999999997</c:v>
                </c:pt>
                <c:pt idx="4">
                  <c:v>41.2</c:v>
                </c:pt>
                <c:pt idx="5">
                  <c:v>5.0999999999999996</c:v>
                </c:pt>
                <c:pt idx="6">
                  <c:v>0.4</c:v>
                </c:pt>
              </c:numCache>
            </c:numRef>
          </c:val>
          <c:extLst>
            <c:ext xmlns:c16="http://schemas.microsoft.com/office/drawing/2014/chart" uri="{C3380CC4-5D6E-409C-BE32-E72D297353CC}">
              <c16:uniqueId val="{0000001E-25DD-4C29-BAEB-C87DB3191F32}"/>
            </c:ext>
          </c:extLst>
        </c:ser>
        <c:ser>
          <c:idx val="4"/>
          <c:order val="4"/>
          <c:tx>
            <c:strRef>
              <c:f>'[2018- 2019 G12 OPI Graphs Oct7.xlsx]EI By Level 2014-19'!$A$6</c:f>
              <c:strCache>
                <c:ptCount val="1"/>
                <c:pt idx="0">
                  <c:v>2018-19</c:v>
                </c:pt>
              </c:strCache>
            </c:strRef>
          </c:tx>
          <c:spPr>
            <a:solidFill>
              <a:srgbClr val="0070C0"/>
            </a:solidFill>
            <a:ln>
              <a:noFill/>
            </a:ln>
            <a:effectLst/>
          </c:spPr>
          <c:invertIfNegative val="0"/>
          <c:cat>
            <c:strRef>
              <c:f>'[3]EI By Level 2014-19'!$B$1:$H$1</c:f>
              <c:strCache>
                <c:ptCount val="7"/>
                <c:pt idx="0">
                  <c:v>Basic</c:v>
                </c:pt>
                <c:pt idx="1">
                  <c:v>Basic Plus</c:v>
                </c:pt>
                <c:pt idx="2">
                  <c:v>Intermediate</c:v>
                </c:pt>
                <c:pt idx="3">
                  <c:v>Intermediate Plus</c:v>
                </c:pt>
                <c:pt idx="4">
                  <c:v>Advanced</c:v>
                </c:pt>
                <c:pt idx="5">
                  <c:v>Advanced Plus</c:v>
                </c:pt>
                <c:pt idx="6">
                  <c:v>Superior</c:v>
                </c:pt>
              </c:strCache>
            </c:strRef>
          </c:cat>
          <c:val>
            <c:numRef>
              <c:f>'[3]EI By Level 2014-19'!$B$6:$H$6</c:f>
              <c:numCache>
                <c:formatCode>General</c:formatCode>
                <c:ptCount val="7"/>
                <c:pt idx="1">
                  <c:v>0</c:v>
                </c:pt>
                <c:pt idx="2">
                  <c:v>15.8</c:v>
                </c:pt>
                <c:pt idx="3">
                  <c:v>33.5</c:v>
                </c:pt>
                <c:pt idx="4">
                  <c:v>41.5</c:v>
                </c:pt>
                <c:pt idx="5">
                  <c:v>8.1999999999999993</c:v>
                </c:pt>
                <c:pt idx="6">
                  <c:v>1</c:v>
                </c:pt>
              </c:numCache>
            </c:numRef>
          </c:val>
          <c:extLst>
            <c:ext xmlns:c16="http://schemas.microsoft.com/office/drawing/2014/chart" uri="{C3380CC4-5D6E-409C-BE32-E72D297353CC}">
              <c16:uniqueId val="{00000025-25DD-4C29-BAEB-C87DB3191F32}"/>
            </c:ext>
          </c:extLst>
        </c:ser>
        <c:dLbls>
          <c:showLegendKey val="0"/>
          <c:showVal val="0"/>
          <c:showCatName val="0"/>
          <c:showSerName val="0"/>
          <c:showPercent val="0"/>
          <c:showBubbleSize val="0"/>
        </c:dLbls>
        <c:gapWidth val="219"/>
        <c:overlap val="-27"/>
        <c:axId val="630461880"/>
        <c:axId val="630460896"/>
      </c:barChart>
      <c:catAx>
        <c:axId val="630461880"/>
        <c:scaling>
          <c:orientation val="minMax"/>
        </c:scaling>
        <c:delete val="1"/>
        <c:axPos val="b"/>
        <c:numFmt formatCode="General" sourceLinked="1"/>
        <c:majorTickMark val="none"/>
        <c:minorTickMark val="none"/>
        <c:tickLblPos val="nextTo"/>
        <c:crossAx val="630460896"/>
        <c:crosses val="autoZero"/>
        <c:auto val="1"/>
        <c:lblAlgn val="ctr"/>
        <c:lblOffset val="100"/>
        <c:noMultiLvlLbl val="0"/>
      </c:catAx>
      <c:valAx>
        <c:axId val="630460896"/>
        <c:scaling>
          <c:orientation val="minMax"/>
          <c:max val="6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0461880"/>
        <c:crosses val="autoZero"/>
        <c:crossBetween val="between"/>
        <c:majorUnit val="10"/>
      </c:valAx>
      <c:spPr>
        <a:noFill/>
        <a:ln>
          <a:noFill/>
        </a:ln>
        <a:effectLst/>
      </c:spPr>
    </c:plotArea>
    <c:legend>
      <c:legendPos val="r"/>
      <c:layout>
        <c:manualLayout>
          <c:xMode val="edge"/>
          <c:yMode val="edge"/>
          <c:x val="0.89395285494973509"/>
          <c:y val="6.0069140662972684E-2"/>
          <c:w val="9.0323874610013372E-2"/>
          <c:h val="0.7008876494604841"/>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rgbClr val="000000"/>
      </a:solidFill>
      <a:round/>
    </a:ln>
    <a:effectLst/>
  </c:spPr>
  <c:txPr>
    <a:bodyPr/>
    <a:lstStyle/>
    <a:p>
      <a:pPr>
        <a:defRPr/>
      </a:pPr>
      <a:endParaRPr lang="en-US"/>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r>
              <a:rPr lang="en-US"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rPr>
              <a:t>Late French Immersion</a:t>
            </a:r>
          </a:p>
        </c:rich>
      </c:tx>
      <c:layout>
        <c:manualLayout>
          <c:xMode val="edge"/>
          <c:yMode val="edge"/>
          <c:x val="0.32839015995642062"/>
          <c:y val="4.8611111111111112E-2"/>
        </c:manualLayout>
      </c:layout>
      <c:overlay val="0"/>
      <c:spPr>
        <a:noFill/>
        <a:ln>
          <a:noFill/>
        </a:ln>
        <a:effectLst/>
      </c:spPr>
      <c:txPr>
        <a:bodyPr rot="0" spcFirstLastPara="1" vertOverflow="ellipsis" vert="horz" wrap="square" anchor="ctr" anchorCtr="1"/>
        <a:lstStyle/>
        <a:p>
          <a:pPr>
            <a:defRPr lang="en-US"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4383202099737542E-2"/>
          <c:y val="0.16486111111111112"/>
          <c:w val="0.88711830832466687"/>
          <c:h val="0.60222185768445613"/>
        </c:manualLayout>
      </c:layout>
      <c:barChart>
        <c:barDir val="col"/>
        <c:grouping val="clustered"/>
        <c:varyColors val="0"/>
        <c:ser>
          <c:idx val="0"/>
          <c:order val="0"/>
          <c:tx>
            <c:strRef>
              <c:f>'[2018- 2019 G12 OPI Graphs Oct7.xlsx]EI By Level 2014-19 New'!$A$2</c:f>
              <c:strCache>
                <c:ptCount val="1"/>
                <c:pt idx="0">
                  <c:v>2014-15</c:v>
                </c:pt>
              </c:strCache>
            </c:strRef>
          </c:tx>
          <c:spPr>
            <a:solidFill>
              <a:srgbClr val="FF0000"/>
            </a:solidFill>
            <a:ln>
              <a:noFill/>
            </a:ln>
            <a:effectLst/>
          </c:spPr>
          <c:invertIfNegative val="0"/>
          <c:cat>
            <c:strRef>
              <c:f>'[2]EI By Level 2014-19 New'!$B$1:$H$1</c:f>
              <c:strCache>
                <c:ptCount val="7"/>
                <c:pt idx="0">
                  <c:v>Basic</c:v>
                </c:pt>
                <c:pt idx="1">
                  <c:v>Basic Plus</c:v>
                </c:pt>
                <c:pt idx="2">
                  <c:v>Intermediate</c:v>
                </c:pt>
                <c:pt idx="3">
                  <c:v>Intermediate Plus</c:v>
                </c:pt>
                <c:pt idx="4">
                  <c:v>Advanced</c:v>
                </c:pt>
                <c:pt idx="5">
                  <c:v>Advanced Plus</c:v>
                </c:pt>
                <c:pt idx="6">
                  <c:v>Superior</c:v>
                </c:pt>
              </c:strCache>
            </c:strRef>
          </c:cat>
          <c:val>
            <c:numRef>
              <c:f>'[2]EI By Level 2014-19 New'!$B$2:$H$2</c:f>
              <c:numCache>
                <c:formatCode>General</c:formatCode>
                <c:ptCount val="7"/>
                <c:pt idx="0">
                  <c:v>0</c:v>
                </c:pt>
                <c:pt idx="1">
                  <c:v>3.6</c:v>
                </c:pt>
                <c:pt idx="2">
                  <c:v>40.200000000000003</c:v>
                </c:pt>
                <c:pt idx="3">
                  <c:v>42.8</c:v>
                </c:pt>
                <c:pt idx="4">
                  <c:v>13.4</c:v>
                </c:pt>
                <c:pt idx="5">
                  <c:v>0</c:v>
                </c:pt>
                <c:pt idx="6">
                  <c:v>0</c:v>
                </c:pt>
              </c:numCache>
            </c:numRef>
          </c:val>
          <c:extLst>
            <c:ext xmlns:c16="http://schemas.microsoft.com/office/drawing/2014/chart" uri="{C3380CC4-5D6E-409C-BE32-E72D297353CC}">
              <c16:uniqueId val="{00000000-785C-4253-8363-EF7D1A3D9053}"/>
            </c:ext>
          </c:extLst>
        </c:ser>
        <c:ser>
          <c:idx val="1"/>
          <c:order val="1"/>
          <c:tx>
            <c:strRef>
              <c:f>'[2018- 2019 G12 OPI Graphs Oct7.xlsx]EI By Level 2014-19 New'!$A$3</c:f>
              <c:strCache>
                <c:ptCount val="1"/>
                <c:pt idx="0">
                  <c:v>2015-16</c:v>
                </c:pt>
              </c:strCache>
            </c:strRef>
          </c:tx>
          <c:spPr>
            <a:solidFill>
              <a:srgbClr val="FFC000"/>
            </a:solidFill>
            <a:ln>
              <a:noFill/>
            </a:ln>
            <a:effectLst/>
          </c:spPr>
          <c:invertIfNegative val="0"/>
          <c:cat>
            <c:strRef>
              <c:f>'[2]EI By Level 2014-19 New'!$B$1:$H$1</c:f>
              <c:strCache>
                <c:ptCount val="7"/>
                <c:pt idx="0">
                  <c:v>Basic</c:v>
                </c:pt>
                <c:pt idx="1">
                  <c:v>Basic Plus</c:v>
                </c:pt>
                <c:pt idx="2">
                  <c:v>Intermediate</c:v>
                </c:pt>
                <c:pt idx="3">
                  <c:v>Intermediate Plus</c:v>
                </c:pt>
                <c:pt idx="4">
                  <c:v>Advanced</c:v>
                </c:pt>
                <c:pt idx="5">
                  <c:v>Advanced Plus</c:v>
                </c:pt>
                <c:pt idx="6">
                  <c:v>Superior</c:v>
                </c:pt>
              </c:strCache>
            </c:strRef>
          </c:cat>
          <c:val>
            <c:numRef>
              <c:f>'[2]EI By Level 2014-19 New'!$B$3:$H$3</c:f>
              <c:numCache>
                <c:formatCode>General</c:formatCode>
                <c:ptCount val="7"/>
                <c:pt idx="0">
                  <c:v>0</c:v>
                </c:pt>
                <c:pt idx="1">
                  <c:v>3.3</c:v>
                </c:pt>
                <c:pt idx="2">
                  <c:v>44.4</c:v>
                </c:pt>
                <c:pt idx="3">
                  <c:v>37.4</c:v>
                </c:pt>
                <c:pt idx="4">
                  <c:v>14</c:v>
                </c:pt>
                <c:pt idx="5">
                  <c:v>0.9</c:v>
                </c:pt>
                <c:pt idx="6">
                  <c:v>0</c:v>
                </c:pt>
              </c:numCache>
            </c:numRef>
          </c:val>
          <c:extLst>
            <c:ext xmlns:c16="http://schemas.microsoft.com/office/drawing/2014/chart" uri="{C3380CC4-5D6E-409C-BE32-E72D297353CC}">
              <c16:uniqueId val="{00000001-785C-4253-8363-EF7D1A3D9053}"/>
            </c:ext>
          </c:extLst>
        </c:ser>
        <c:ser>
          <c:idx val="2"/>
          <c:order val="2"/>
          <c:tx>
            <c:strRef>
              <c:f>'[2018- 2019 G12 OPI Graphs Oct7.xlsx]EI By Level 2014-19 New'!$A$4</c:f>
              <c:strCache>
                <c:ptCount val="1"/>
                <c:pt idx="0">
                  <c:v>2016-17</c:v>
                </c:pt>
              </c:strCache>
            </c:strRef>
          </c:tx>
          <c:spPr>
            <a:solidFill>
              <a:srgbClr val="00B050"/>
            </a:solidFill>
            <a:ln>
              <a:noFill/>
            </a:ln>
            <a:effectLst/>
          </c:spPr>
          <c:invertIfNegative val="0"/>
          <c:cat>
            <c:strRef>
              <c:f>'[2]EI By Level 2014-19 New'!$B$1:$H$1</c:f>
              <c:strCache>
                <c:ptCount val="7"/>
                <c:pt idx="0">
                  <c:v>Basic</c:v>
                </c:pt>
                <c:pt idx="1">
                  <c:v>Basic Plus</c:v>
                </c:pt>
                <c:pt idx="2">
                  <c:v>Intermediate</c:v>
                </c:pt>
                <c:pt idx="3">
                  <c:v>Intermediate Plus</c:v>
                </c:pt>
                <c:pt idx="4">
                  <c:v>Advanced</c:v>
                </c:pt>
                <c:pt idx="5">
                  <c:v>Advanced Plus</c:v>
                </c:pt>
                <c:pt idx="6">
                  <c:v>Superior</c:v>
                </c:pt>
              </c:strCache>
            </c:strRef>
          </c:cat>
          <c:val>
            <c:numRef>
              <c:f>'[2]EI By Level 2014-19 New'!$B$4:$H$4</c:f>
              <c:numCache>
                <c:formatCode>General</c:formatCode>
                <c:ptCount val="7"/>
                <c:pt idx="0">
                  <c:v>0</c:v>
                </c:pt>
                <c:pt idx="1">
                  <c:v>3</c:v>
                </c:pt>
                <c:pt idx="2">
                  <c:v>44.4</c:v>
                </c:pt>
                <c:pt idx="3">
                  <c:v>43.9</c:v>
                </c:pt>
                <c:pt idx="4">
                  <c:v>8.6</c:v>
                </c:pt>
                <c:pt idx="5">
                  <c:v>0</c:v>
                </c:pt>
                <c:pt idx="6">
                  <c:v>0</c:v>
                </c:pt>
              </c:numCache>
            </c:numRef>
          </c:val>
          <c:extLst>
            <c:ext xmlns:c16="http://schemas.microsoft.com/office/drawing/2014/chart" uri="{C3380CC4-5D6E-409C-BE32-E72D297353CC}">
              <c16:uniqueId val="{00000002-785C-4253-8363-EF7D1A3D9053}"/>
            </c:ext>
          </c:extLst>
        </c:ser>
        <c:ser>
          <c:idx val="3"/>
          <c:order val="3"/>
          <c:tx>
            <c:strRef>
              <c:f>'[2018- 2019 G12 OPI Graphs Oct7.xlsx]EI By Level 2014-19 New'!$A$5</c:f>
              <c:strCache>
                <c:ptCount val="1"/>
                <c:pt idx="0">
                  <c:v>2017-18</c:v>
                </c:pt>
              </c:strCache>
            </c:strRef>
          </c:tx>
          <c:spPr>
            <a:solidFill>
              <a:srgbClr val="00B0F0"/>
            </a:solidFill>
            <a:ln>
              <a:noFill/>
            </a:ln>
            <a:effectLst/>
          </c:spPr>
          <c:invertIfNegative val="0"/>
          <c:cat>
            <c:strRef>
              <c:f>'[2]EI By Level 2014-19 New'!$B$1:$H$1</c:f>
              <c:strCache>
                <c:ptCount val="7"/>
                <c:pt idx="0">
                  <c:v>Basic</c:v>
                </c:pt>
                <c:pt idx="1">
                  <c:v>Basic Plus</c:v>
                </c:pt>
                <c:pt idx="2">
                  <c:v>Intermediate</c:v>
                </c:pt>
                <c:pt idx="3">
                  <c:v>Intermediate Plus</c:v>
                </c:pt>
                <c:pt idx="4">
                  <c:v>Advanced</c:v>
                </c:pt>
                <c:pt idx="5">
                  <c:v>Advanced Plus</c:v>
                </c:pt>
                <c:pt idx="6">
                  <c:v>Superior</c:v>
                </c:pt>
              </c:strCache>
            </c:strRef>
          </c:cat>
          <c:val>
            <c:numRef>
              <c:f>'[2]EI By Level 2014-19 New'!$B$5:$H$5</c:f>
              <c:numCache>
                <c:formatCode>General</c:formatCode>
                <c:ptCount val="7"/>
                <c:pt idx="0">
                  <c:v>0</c:v>
                </c:pt>
                <c:pt idx="1">
                  <c:v>2.4</c:v>
                </c:pt>
                <c:pt idx="2">
                  <c:v>34.9</c:v>
                </c:pt>
                <c:pt idx="3">
                  <c:v>43.9</c:v>
                </c:pt>
                <c:pt idx="4">
                  <c:v>17.899999999999999</c:v>
                </c:pt>
                <c:pt idx="5">
                  <c:v>0.9</c:v>
                </c:pt>
                <c:pt idx="6">
                  <c:v>0</c:v>
                </c:pt>
              </c:numCache>
            </c:numRef>
          </c:val>
          <c:extLst>
            <c:ext xmlns:c16="http://schemas.microsoft.com/office/drawing/2014/chart" uri="{C3380CC4-5D6E-409C-BE32-E72D297353CC}">
              <c16:uniqueId val="{00000003-785C-4253-8363-EF7D1A3D9053}"/>
            </c:ext>
          </c:extLst>
        </c:ser>
        <c:ser>
          <c:idx val="4"/>
          <c:order val="4"/>
          <c:tx>
            <c:strRef>
              <c:f>'[2018- 2019 G12 OPI Graphs Oct7.xlsx]EI By Level 2014-19 New'!$A$6</c:f>
              <c:strCache>
                <c:ptCount val="1"/>
                <c:pt idx="0">
                  <c:v>2018-19</c:v>
                </c:pt>
              </c:strCache>
            </c:strRef>
          </c:tx>
          <c:spPr>
            <a:solidFill>
              <a:srgbClr val="0070C0"/>
            </a:solidFill>
            <a:ln>
              <a:noFill/>
            </a:ln>
            <a:effectLst/>
          </c:spPr>
          <c:invertIfNegative val="0"/>
          <c:cat>
            <c:strRef>
              <c:f>'[2]EI By Level 2014-19 New'!$B$1:$H$1</c:f>
              <c:strCache>
                <c:ptCount val="7"/>
                <c:pt idx="0">
                  <c:v>Basic</c:v>
                </c:pt>
                <c:pt idx="1">
                  <c:v>Basic Plus</c:v>
                </c:pt>
                <c:pt idx="2">
                  <c:v>Intermediate</c:v>
                </c:pt>
                <c:pt idx="3">
                  <c:v>Intermediate Plus</c:v>
                </c:pt>
                <c:pt idx="4">
                  <c:v>Advanced</c:v>
                </c:pt>
                <c:pt idx="5">
                  <c:v>Advanced Plus</c:v>
                </c:pt>
                <c:pt idx="6">
                  <c:v>Superior</c:v>
                </c:pt>
              </c:strCache>
            </c:strRef>
          </c:cat>
          <c:val>
            <c:numRef>
              <c:f>'[2]EI By Level 2014-19 New'!$B$6:$H$6</c:f>
              <c:numCache>
                <c:formatCode>General</c:formatCode>
                <c:ptCount val="7"/>
                <c:pt idx="0">
                  <c:v>1.3</c:v>
                </c:pt>
                <c:pt idx="1">
                  <c:v>3.9</c:v>
                </c:pt>
                <c:pt idx="2">
                  <c:v>45.5</c:v>
                </c:pt>
                <c:pt idx="3">
                  <c:v>36.5</c:v>
                </c:pt>
                <c:pt idx="4">
                  <c:v>11.2</c:v>
                </c:pt>
                <c:pt idx="5">
                  <c:v>1.7</c:v>
                </c:pt>
                <c:pt idx="6">
                  <c:v>0</c:v>
                </c:pt>
              </c:numCache>
            </c:numRef>
          </c:val>
          <c:extLst>
            <c:ext xmlns:c16="http://schemas.microsoft.com/office/drawing/2014/chart" uri="{C3380CC4-5D6E-409C-BE32-E72D297353CC}">
              <c16:uniqueId val="{00000004-785C-4253-8363-EF7D1A3D9053}"/>
            </c:ext>
          </c:extLst>
        </c:ser>
        <c:dLbls>
          <c:showLegendKey val="0"/>
          <c:showVal val="0"/>
          <c:showCatName val="0"/>
          <c:showSerName val="0"/>
          <c:showPercent val="0"/>
          <c:showBubbleSize val="0"/>
        </c:dLbls>
        <c:gapWidth val="219"/>
        <c:overlap val="-27"/>
        <c:axId val="630461880"/>
        <c:axId val="630460896"/>
      </c:barChart>
      <c:catAx>
        <c:axId val="630461880"/>
        <c:scaling>
          <c:orientation val="minMax"/>
        </c:scaling>
        <c:delete val="1"/>
        <c:axPos val="b"/>
        <c:numFmt formatCode="General" sourceLinked="1"/>
        <c:majorTickMark val="none"/>
        <c:minorTickMark val="none"/>
        <c:tickLblPos val="nextTo"/>
        <c:crossAx val="630460896"/>
        <c:crosses val="autoZero"/>
        <c:auto val="1"/>
        <c:lblAlgn val="ctr"/>
        <c:lblOffset val="100"/>
        <c:noMultiLvlLbl val="0"/>
      </c:catAx>
      <c:valAx>
        <c:axId val="630460896"/>
        <c:scaling>
          <c:orientation val="minMax"/>
          <c:max val="6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0461880"/>
        <c:crosses val="autoZero"/>
        <c:crossBetween val="between"/>
        <c:majorUnit val="10"/>
      </c:valAx>
      <c:spPr>
        <a:noFill/>
        <a:ln>
          <a:noFill/>
        </a:ln>
        <a:effectLst/>
      </c:spPr>
    </c:plotArea>
    <c:legend>
      <c:legendPos val="r"/>
      <c:layout>
        <c:manualLayout>
          <c:xMode val="edge"/>
          <c:yMode val="edge"/>
          <c:x val="0.89637225771306883"/>
          <c:y val="4.6013171964615525E-2"/>
          <c:w val="9.0323874610013372E-2"/>
          <c:h val="0.700887649460484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solidFill>
        <a:srgbClr val="000000"/>
      </a:solidFill>
      <a:round/>
    </a:ln>
    <a:effectLst/>
  </c:spPr>
  <c:txPr>
    <a:bodyPr/>
    <a:lstStyle/>
    <a:p>
      <a:pPr>
        <a:defRPr/>
      </a:pPr>
      <a:endParaRPr lang="en-US"/>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r>
              <a:rPr lang="en-US"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rPr>
              <a:t>Post Intensive French</a:t>
            </a:r>
          </a:p>
        </c:rich>
      </c:tx>
      <c:layout>
        <c:manualLayout>
          <c:xMode val="edge"/>
          <c:yMode val="edge"/>
          <c:x val="0.35040484326251675"/>
          <c:y val="9.3953032588784471E-2"/>
        </c:manualLayout>
      </c:layout>
      <c:overlay val="0"/>
      <c:spPr>
        <a:noFill/>
        <a:ln>
          <a:noFill/>
        </a:ln>
        <a:effectLst/>
      </c:spPr>
      <c:txPr>
        <a:bodyPr rot="0" spcFirstLastPara="1" vertOverflow="ellipsis" vert="horz" wrap="square" anchor="ctr" anchorCtr="1"/>
        <a:lstStyle/>
        <a:p>
          <a:pPr>
            <a:defRPr lang="en-US" sz="1600" b="1" i="0" u="none" strike="noStrike" kern="1200" spc="0" baseline="0" dirty="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0959687731341278E-2"/>
          <c:y val="0.13038985102383768"/>
          <c:w val="0.83219934046705701"/>
          <c:h val="0.69263985258877314"/>
        </c:manualLayout>
      </c:layout>
      <c:barChart>
        <c:barDir val="col"/>
        <c:grouping val="clustered"/>
        <c:varyColors val="0"/>
        <c:ser>
          <c:idx val="0"/>
          <c:order val="0"/>
          <c:tx>
            <c:strRef>
              <c:f>'[2018- 2019 G12 OPI Graphs Oct7.xlsx]EI By Level 2015-19 PIF'!$A$2</c:f>
              <c:strCache>
                <c:ptCount val="1"/>
                <c:pt idx="0">
                  <c:v>2015-16</c:v>
                </c:pt>
              </c:strCache>
            </c:strRef>
          </c:tx>
          <c:spPr>
            <a:solidFill>
              <a:srgbClr val="FFC000"/>
            </a:solidFill>
            <a:ln>
              <a:noFill/>
            </a:ln>
            <a:effectLst/>
          </c:spPr>
          <c:invertIfNegative val="0"/>
          <c:cat>
            <c:strRef>
              <c:f>'[2]EI By Level 2015-19 PIF'!$B$1:$J$1</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'[2]EI By Level 2015-19 PIF'!$B$2:$J$2</c:f>
              <c:numCache>
                <c:formatCode>General</c:formatCode>
                <c:ptCount val="9"/>
                <c:pt idx="0">
                  <c:v>0.5</c:v>
                </c:pt>
                <c:pt idx="1">
                  <c:v>9.8000000000000007</c:v>
                </c:pt>
                <c:pt idx="2">
                  <c:v>31.7</c:v>
                </c:pt>
                <c:pt idx="3">
                  <c:v>25.1</c:v>
                </c:pt>
                <c:pt idx="4">
                  <c:v>26.8</c:v>
                </c:pt>
                <c:pt idx="5">
                  <c:v>4.9000000000000004</c:v>
                </c:pt>
                <c:pt idx="6">
                  <c:v>0.5</c:v>
                </c:pt>
                <c:pt idx="7">
                  <c:v>0.5</c:v>
                </c:pt>
              </c:numCache>
            </c:numRef>
          </c:val>
          <c:extLst>
            <c:ext xmlns:c16="http://schemas.microsoft.com/office/drawing/2014/chart" uri="{C3380CC4-5D6E-409C-BE32-E72D297353CC}">
              <c16:uniqueId val="{00000000-934B-44BA-81E5-A76DA3B9F4DB}"/>
            </c:ext>
          </c:extLst>
        </c:ser>
        <c:ser>
          <c:idx val="1"/>
          <c:order val="1"/>
          <c:tx>
            <c:strRef>
              <c:f>'[2018- 2019 G12 OPI Graphs Oct7.xlsx]EI By Level 2015-19 PIF'!$A$3</c:f>
              <c:strCache>
                <c:ptCount val="1"/>
                <c:pt idx="0">
                  <c:v>2016-17</c:v>
                </c:pt>
              </c:strCache>
            </c:strRef>
          </c:tx>
          <c:spPr>
            <a:solidFill>
              <a:srgbClr val="00B050"/>
            </a:solidFill>
            <a:ln>
              <a:noFill/>
            </a:ln>
            <a:effectLst/>
          </c:spPr>
          <c:invertIfNegative val="0"/>
          <c:cat>
            <c:strRef>
              <c:f>'[2]EI By Level 2015-19 PIF'!$B$1:$J$1</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'[2]EI By Level 2015-19 PIF'!$B$3:$J$3</c:f>
              <c:numCache>
                <c:formatCode>General</c:formatCode>
                <c:ptCount val="9"/>
                <c:pt idx="0">
                  <c:v>0.7</c:v>
                </c:pt>
                <c:pt idx="1">
                  <c:v>4.5999999999999996</c:v>
                </c:pt>
                <c:pt idx="2">
                  <c:v>33.299999999999997</c:v>
                </c:pt>
                <c:pt idx="3">
                  <c:v>33.299999999999997</c:v>
                </c:pt>
                <c:pt idx="4">
                  <c:v>24.2</c:v>
                </c:pt>
                <c:pt idx="5">
                  <c:v>3.9</c:v>
                </c:pt>
                <c:pt idx="6">
                  <c:v>0</c:v>
                </c:pt>
                <c:pt idx="7">
                  <c:v>0</c:v>
                </c:pt>
              </c:numCache>
            </c:numRef>
          </c:val>
          <c:extLst>
            <c:ext xmlns:c16="http://schemas.microsoft.com/office/drawing/2014/chart" uri="{C3380CC4-5D6E-409C-BE32-E72D297353CC}">
              <c16:uniqueId val="{00000001-934B-44BA-81E5-A76DA3B9F4DB}"/>
            </c:ext>
          </c:extLst>
        </c:ser>
        <c:ser>
          <c:idx val="2"/>
          <c:order val="2"/>
          <c:tx>
            <c:strRef>
              <c:f>'[2018- 2019 G12 OPI Graphs Oct7.xlsx]EI By Level 2015-19 PIF'!$A$4</c:f>
              <c:strCache>
                <c:ptCount val="1"/>
                <c:pt idx="0">
                  <c:v>2017-18</c:v>
                </c:pt>
              </c:strCache>
            </c:strRef>
          </c:tx>
          <c:spPr>
            <a:solidFill>
              <a:srgbClr val="00B0F0"/>
            </a:solidFill>
            <a:ln>
              <a:noFill/>
            </a:ln>
            <a:effectLst/>
          </c:spPr>
          <c:invertIfNegative val="0"/>
          <c:cat>
            <c:strRef>
              <c:f>'[2]EI By Level 2015-19 PIF'!$B$1:$J$1</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'[2]EI By Level 2015-19 PIF'!$B$4:$J$4</c:f>
              <c:numCache>
                <c:formatCode>General</c:formatCode>
                <c:ptCount val="9"/>
                <c:pt idx="0">
                  <c:v>1.7</c:v>
                </c:pt>
                <c:pt idx="1">
                  <c:v>8.9</c:v>
                </c:pt>
                <c:pt idx="2">
                  <c:v>35</c:v>
                </c:pt>
                <c:pt idx="3">
                  <c:v>24.4</c:v>
                </c:pt>
                <c:pt idx="4">
                  <c:v>26.1</c:v>
                </c:pt>
                <c:pt idx="5">
                  <c:v>2.8</c:v>
                </c:pt>
                <c:pt idx="6">
                  <c:v>0.6</c:v>
                </c:pt>
                <c:pt idx="7">
                  <c:v>0.6</c:v>
                </c:pt>
              </c:numCache>
            </c:numRef>
          </c:val>
          <c:extLst>
            <c:ext xmlns:c16="http://schemas.microsoft.com/office/drawing/2014/chart" uri="{C3380CC4-5D6E-409C-BE32-E72D297353CC}">
              <c16:uniqueId val="{00000002-934B-44BA-81E5-A76DA3B9F4DB}"/>
            </c:ext>
          </c:extLst>
        </c:ser>
        <c:ser>
          <c:idx val="3"/>
          <c:order val="3"/>
          <c:tx>
            <c:strRef>
              <c:f>'[2018- 2019 G12 OPI Graphs Oct7.xlsx]EI By Level 2015-19 PIF'!$A$5</c:f>
              <c:strCache>
                <c:ptCount val="1"/>
                <c:pt idx="0">
                  <c:v>2018-19</c:v>
                </c:pt>
              </c:strCache>
            </c:strRef>
          </c:tx>
          <c:spPr>
            <a:solidFill>
              <a:srgbClr val="0070C0"/>
            </a:solidFill>
            <a:ln>
              <a:noFill/>
            </a:ln>
            <a:effectLst/>
          </c:spPr>
          <c:invertIfNegative val="0"/>
          <c:cat>
            <c:strRef>
              <c:f>'[2]EI By Level 2015-19 PIF'!$B$1:$J$1</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'[2]EI By Level 2015-19 PIF'!$B$5:$J$5</c:f>
              <c:numCache>
                <c:formatCode>General</c:formatCode>
                <c:ptCount val="9"/>
                <c:pt idx="0">
                  <c:v>0</c:v>
                </c:pt>
                <c:pt idx="1">
                  <c:v>7.2</c:v>
                </c:pt>
                <c:pt idx="2">
                  <c:v>22.7</c:v>
                </c:pt>
                <c:pt idx="3">
                  <c:v>21.6</c:v>
                </c:pt>
                <c:pt idx="4">
                  <c:v>30.4</c:v>
                </c:pt>
                <c:pt idx="5">
                  <c:v>13.9</c:v>
                </c:pt>
                <c:pt idx="6">
                  <c:v>1.5</c:v>
                </c:pt>
                <c:pt idx="7">
                  <c:v>1.5</c:v>
                </c:pt>
                <c:pt idx="8">
                  <c:v>1</c:v>
                </c:pt>
              </c:numCache>
            </c:numRef>
          </c:val>
          <c:extLst>
            <c:ext xmlns:c16="http://schemas.microsoft.com/office/drawing/2014/chart" uri="{C3380CC4-5D6E-409C-BE32-E72D297353CC}">
              <c16:uniqueId val="{00000003-934B-44BA-81E5-A76DA3B9F4DB}"/>
            </c:ext>
          </c:extLst>
        </c:ser>
        <c:dLbls>
          <c:showLegendKey val="0"/>
          <c:showVal val="0"/>
          <c:showCatName val="0"/>
          <c:showSerName val="0"/>
          <c:showPercent val="0"/>
          <c:showBubbleSize val="0"/>
        </c:dLbls>
        <c:gapWidth val="219"/>
        <c:overlap val="-27"/>
        <c:axId val="780404696"/>
        <c:axId val="780405024"/>
      </c:barChart>
      <c:catAx>
        <c:axId val="78040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80405024"/>
        <c:crosses val="autoZero"/>
        <c:auto val="1"/>
        <c:lblAlgn val="ctr"/>
        <c:lblOffset val="100"/>
        <c:noMultiLvlLbl val="0"/>
      </c:catAx>
      <c:valAx>
        <c:axId val="780405024"/>
        <c:scaling>
          <c:orientation val="minMax"/>
          <c:max val="6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80404696"/>
        <c:crosses val="autoZero"/>
        <c:crossBetween val="between"/>
        <c:majorUnit val="10"/>
      </c:valAx>
      <c:spPr>
        <a:noFill/>
        <a:ln>
          <a:noFill/>
        </a:ln>
        <a:effectLst/>
      </c:spPr>
    </c:plotArea>
    <c:legend>
      <c:legendPos val="r"/>
      <c:layout>
        <c:manualLayout>
          <c:xMode val="edge"/>
          <c:yMode val="edge"/>
          <c:x val="0.89465161194473319"/>
          <c:y val="4.8698514335662156E-2"/>
          <c:w val="9.0323874610013372E-2"/>
          <c:h val="0.5251832254855709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solidFill>
        <a:srgbClr val="000000"/>
      </a:solidFill>
      <a:round/>
    </a:ln>
    <a:effectLst/>
  </c:spPr>
  <c:txPr>
    <a:bodyPr/>
    <a:lstStyle/>
    <a:p>
      <a:pPr>
        <a:defRPr sz="900" b="1"/>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44427598905847E-2"/>
          <c:y val="0.13388888888888892"/>
          <c:w val="0.93701526213189856"/>
          <c:h val="0.76049081364829396"/>
        </c:manualLayout>
      </c:layout>
      <c:barChart>
        <c:barDir val="col"/>
        <c:grouping val="clustered"/>
        <c:varyColors val="0"/>
        <c:ser>
          <c:idx val="0"/>
          <c:order val="0"/>
          <c:tx>
            <c:strRef>
              <c:f>'G12 OPI'!$G$93</c:f>
              <c:strCache>
                <c:ptCount val="1"/>
                <c:pt idx="0">
                  <c:v>PIF</c:v>
                </c:pt>
              </c:strCache>
            </c:strRef>
          </c:tx>
          <c:spPr>
            <a:solidFill>
              <a:srgbClr val="FDB812"/>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8-5AC7-4139-980F-7302F462F726}"/>
              </c:ext>
            </c:extLst>
          </c:dPt>
          <c:dPt>
            <c:idx val="1"/>
            <c:invertIfNegative val="0"/>
            <c:bubble3D val="0"/>
            <c:spPr>
              <a:solidFill>
                <a:srgbClr val="92D050"/>
              </a:solidFill>
              <a:ln>
                <a:noFill/>
              </a:ln>
              <a:effectLst/>
            </c:spPr>
            <c:extLst>
              <c:ext xmlns:c16="http://schemas.microsoft.com/office/drawing/2014/chart" uri="{C3380CC4-5D6E-409C-BE32-E72D297353CC}">
                <c16:uniqueId val="{00000009-5AC7-4139-980F-7302F462F726}"/>
              </c:ext>
            </c:extLst>
          </c:dPt>
          <c:dPt>
            <c:idx val="2"/>
            <c:invertIfNegative val="0"/>
            <c:bubble3D val="0"/>
            <c:spPr>
              <a:solidFill>
                <a:srgbClr val="92D050"/>
              </a:solidFill>
              <a:ln>
                <a:noFill/>
              </a:ln>
              <a:effectLst/>
            </c:spPr>
            <c:extLst>
              <c:ext xmlns:c16="http://schemas.microsoft.com/office/drawing/2014/chart" uri="{C3380CC4-5D6E-409C-BE32-E72D297353CC}">
                <c16:uniqueId val="{0000000A-5AC7-4139-980F-7302F462F726}"/>
              </c:ext>
            </c:extLst>
          </c:dPt>
          <c:dPt>
            <c:idx val="3"/>
            <c:invertIfNegative val="0"/>
            <c:bubble3D val="0"/>
            <c:spPr>
              <a:solidFill>
                <a:srgbClr val="92D050"/>
              </a:solidFill>
              <a:ln>
                <a:noFill/>
              </a:ln>
              <a:effectLst/>
            </c:spPr>
            <c:extLst>
              <c:ext xmlns:c16="http://schemas.microsoft.com/office/drawing/2014/chart" uri="{C3380CC4-5D6E-409C-BE32-E72D297353CC}">
                <c16:uniqueId val="{00000001-3E7E-41FC-9483-AB37FC926282}"/>
              </c:ext>
            </c:extLst>
          </c:dPt>
          <c:dPt>
            <c:idx val="4"/>
            <c:invertIfNegative val="0"/>
            <c:bubble3D val="0"/>
            <c:spPr>
              <a:solidFill>
                <a:srgbClr val="00B0F0"/>
              </a:solidFill>
              <a:ln>
                <a:noFill/>
              </a:ln>
              <a:effectLst/>
            </c:spPr>
            <c:extLst>
              <c:ext xmlns:c16="http://schemas.microsoft.com/office/drawing/2014/chart" uri="{C3380CC4-5D6E-409C-BE32-E72D297353CC}">
                <c16:uniqueId val="{0000000B-5AC7-4139-980F-7302F462F726}"/>
              </c:ext>
            </c:extLst>
          </c:dPt>
          <c:dPt>
            <c:idx val="5"/>
            <c:invertIfNegative val="0"/>
            <c:bubble3D val="0"/>
            <c:spPr>
              <a:solidFill>
                <a:srgbClr val="00B0F0"/>
              </a:solidFill>
              <a:ln>
                <a:noFill/>
              </a:ln>
              <a:effectLst/>
            </c:spPr>
            <c:extLst>
              <c:ext xmlns:c16="http://schemas.microsoft.com/office/drawing/2014/chart" uri="{C3380CC4-5D6E-409C-BE32-E72D297353CC}">
                <c16:uniqueId val="{0000000C-5AC7-4139-980F-7302F462F726}"/>
              </c:ext>
            </c:extLst>
          </c:dPt>
          <c:dPt>
            <c:idx val="6"/>
            <c:invertIfNegative val="0"/>
            <c:bubble3D val="0"/>
            <c:spPr>
              <a:solidFill>
                <a:srgbClr val="00B0F0"/>
              </a:solidFill>
              <a:ln>
                <a:noFill/>
              </a:ln>
              <a:effectLst/>
            </c:spPr>
            <c:extLst>
              <c:ext xmlns:c16="http://schemas.microsoft.com/office/drawing/2014/chart" uri="{C3380CC4-5D6E-409C-BE32-E72D297353CC}">
                <c16:uniqueId val="{0000000D-5AC7-4139-980F-7302F462F726}"/>
              </c:ext>
            </c:extLst>
          </c:dPt>
          <c:dPt>
            <c:idx val="7"/>
            <c:invertIfNegative val="0"/>
            <c:bubble3D val="0"/>
            <c:spPr>
              <a:solidFill>
                <a:srgbClr val="00B0F0"/>
              </a:solidFill>
              <a:ln>
                <a:noFill/>
              </a:ln>
              <a:effectLst/>
            </c:spPr>
            <c:extLst>
              <c:ext xmlns:c16="http://schemas.microsoft.com/office/drawing/2014/chart" uri="{C3380CC4-5D6E-409C-BE32-E72D297353CC}">
                <c16:uniqueId val="{00000002-3E7E-41FC-9483-AB37FC926282}"/>
              </c:ext>
            </c:extLst>
          </c:dPt>
          <c:dPt>
            <c:idx val="8"/>
            <c:invertIfNegative val="0"/>
            <c:bubble3D val="0"/>
            <c:spPr>
              <a:solidFill>
                <a:srgbClr val="C00000"/>
              </a:solidFill>
              <a:ln>
                <a:noFill/>
              </a:ln>
              <a:effectLst/>
            </c:spPr>
            <c:extLst>
              <c:ext xmlns:c16="http://schemas.microsoft.com/office/drawing/2014/chart" uri="{C3380CC4-5D6E-409C-BE32-E72D297353CC}">
                <c16:uniqueId val="{0000000E-5AC7-4139-980F-7302F462F726}"/>
              </c:ext>
            </c:extLst>
          </c:dPt>
          <c:dPt>
            <c:idx val="9"/>
            <c:invertIfNegative val="0"/>
            <c:bubble3D val="0"/>
            <c:spPr>
              <a:solidFill>
                <a:srgbClr val="C00000"/>
              </a:solidFill>
              <a:ln>
                <a:noFill/>
              </a:ln>
              <a:effectLst/>
            </c:spPr>
            <c:extLst>
              <c:ext xmlns:c16="http://schemas.microsoft.com/office/drawing/2014/chart" uri="{C3380CC4-5D6E-409C-BE32-E72D297353CC}">
                <c16:uniqueId val="{0000000F-5AC7-4139-980F-7302F462F726}"/>
              </c:ext>
            </c:extLst>
          </c:dPt>
          <c:dPt>
            <c:idx val="10"/>
            <c:invertIfNegative val="0"/>
            <c:bubble3D val="0"/>
            <c:spPr>
              <a:solidFill>
                <a:srgbClr val="C00000"/>
              </a:solidFill>
              <a:ln>
                <a:noFill/>
              </a:ln>
              <a:effectLst/>
            </c:spPr>
            <c:extLst>
              <c:ext xmlns:c16="http://schemas.microsoft.com/office/drawing/2014/chart" uri="{C3380CC4-5D6E-409C-BE32-E72D297353CC}">
                <c16:uniqueId val="{00000010-5AC7-4139-980F-7302F462F726}"/>
              </c:ext>
            </c:extLst>
          </c:dPt>
          <c:dPt>
            <c:idx val="11"/>
            <c:invertIfNegative val="0"/>
            <c:bubble3D val="0"/>
            <c:spPr>
              <a:solidFill>
                <a:srgbClr val="C00000"/>
              </a:solidFill>
              <a:ln>
                <a:noFill/>
              </a:ln>
              <a:effectLst/>
            </c:spPr>
            <c:extLst>
              <c:ext xmlns:c16="http://schemas.microsoft.com/office/drawing/2014/chart" uri="{C3380CC4-5D6E-409C-BE32-E72D297353CC}">
                <c16:uniqueId val="{00000003-3E7E-41FC-9483-AB37FC926282}"/>
              </c:ext>
            </c:extLst>
          </c:dPt>
          <c:dPt>
            <c:idx val="15"/>
            <c:invertIfNegative val="0"/>
            <c:bubble3D val="0"/>
            <c:spPr>
              <a:solidFill>
                <a:srgbClr val="FDB812"/>
              </a:solidFill>
              <a:ln>
                <a:noFill/>
              </a:ln>
              <a:effectLst/>
            </c:spPr>
            <c:extLst>
              <c:ext xmlns:c16="http://schemas.microsoft.com/office/drawing/2014/chart" uri="{C3380CC4-5D6E-409C-BE32-E72D297353CC}">
                <c16:uniqueId val="{00000004-3E7E-41FC-9483-AB37FC926282}"/>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'G12 OPI'!$C$94:$D$109</c:f>
              <c:multiLvlStrCache>
                <c:ptCount val="16"/>
                <c:lvl>
                  <c:pt idx="0">
                    <c:v>2015-16</c:v>
                  </c:pt>
                  <c:pt idx="1">
                    <c:v>2016-17</c:v>
                  </c:pt>
                  <c:pt idx="2">
                    <c:v>2017-18</c:v>
                  </c:pt>
                  <c:pt idx="3">
                    <c:v>2018-19 </c:v>
                  </c:pt>
                  <c:pt idx="4">
                    <c:v>2015-16</c:v>
                  </c:pt>
                  <c:pt idx="5">
                    <c:v>2016-17</c:v>
                  </c:pt>
                  <c:pt idx="6">
                    <c:v>2017-18</c:v>
                  </c:pt>
                  <c:pt idx="7">
                    <c:v>2018-19</c:v>
                  </c:pt>
                  <c:pt idx="8">
                    <c:v>2015-16</c:v>
                  </c:pt>
                  <c:pt idx="9">
                    <c:v>2016-17</c:v>
                  </c:pt>
                  <c:pt idx="10">
                    <c:v>2017-18</c:v>
                  </c:pt>
                  <c:pt idx="11">
                    <c:v>2018-19</c:v>
                  </c:pt>
                  <c:pt idx="12">
                    <c:v>2015-16</c:v>
                  </c:pt>
                  <c:pt idx="13">
                    <c:v>2016-17</c:v>
                  </c:pt>
                  <c:pt idx="14">
                    <c:v>2017-18</c:v>
                  </c:pt>
                  <c:pt idx="15">
                    <c:v>2018-19</c:v>
                  </c:pt>
                </c:lvl>
                <c:lvl>
                  <c:pt idx="0">
                    <c:v>ASD-N</c:v>
                  </c:pt>
                  <c:pt idx="4">
                    <c:v>ASD-E</c:v>
                  </c:pt>
                  <c:pt idx="8">
                    <c:v>ASD-S</c:v>
                  </c:pt>
                  <c:pt idx="12">
                    <c:v>ASD-W</c:v>
                  </c:pt>
                </c:lvl>
              </c:multiLvlStrCache>
            </c:multiLvlStrRef>
          </c:cat>
          <c:val>
            <c:numRef>
              <c:f>'G12 OPI'!$G$94:$G$109</c:f>
              <c:numCache>
                <c:formatCode>0</c:formatCode>
                <c:ptCount val="16"/>
                <c:pt idx="0">
                  <c:v>42</c:v>
                </c:pt>
                <c:pt idx="1">
                  <c:v>47.8</c:v>
                </c:pt>
                <c:pt idx="2">
                  <c:v>54.2</c:v>
                </c:pt>
                <c:pt idx="3">
                  <c:v>68</c:v>
                </c:pt>
                <c:pt idx="4">
                  <c:v>46.2</c:v>
                </c:pt>
                <c:pt idx="5">
                  <c:v>29.4</c:v>
                </c:pt>
                <c:pt idx="6">
                  <c:v>36.299999999999997</c:v>
                </c:pt>
                <c:pt idx="7">
                  <c:v>54.099999999999994</c:v>
                </c:pt>
                <c:pt idx="8">
                  <c:v>30.5</c:v>
                </c:pt>
                <c:pt idx="9">
                  <c:v>21.2</c:v>
                </c:pt>
                <c:pt idx="10">
                  <c:v>25</c:v>
                </c:pt>
                <c:pt idx="11">
                  <c:v>46.3</c:v>
                </c:pt>
                <c:pt idx="12">
                  <c:v>33.299999999999997</c:v>
                </c:pt>
                <c:pt idx="13">
                  <c:v>25</c:v>
                </c:pt>
                <c:pt idx="14">
                  <c:v>23.400000000000002</c:v>
                </c:pt>
                <c:pt idx="15">
                  <c:v>42.399999999999991</c:v>
                </c:pt>
              </c:numCache>
            </c:numRef>
          </c:val>
          <c:extLst>
            <c:ext xmlns:c16="http://schemas.microsoft.com/office/drawing/2014/chart" uri="{C3380CC4-5D6E-409C-BE32-E72D297353CC}">
              <c16:uniqueId val="{00000000-3E7E-41FC-9483-AB37FC926282}"/>
            </c:ext>
          </c:extLst>
        </c:ser>
        <c:dLbls>
          <c:dLblPos val="outEnd"/>
          <c:showLegendKey val="0"/>
          <c:showVal val="1"/>
          <c:showCatName val="0"/>
          <c:showSerName val="0"/>
          <c:showPercent val="0"/>
          <c:showBubbleSize val="0"/>
        </c:dLbls>
        <c:gapWidth val="219"/>
        <c:overlap val="-27"/>
        <c:axId val="637353000"/>
        <c:axId val="637352344"/>
      </c:barChart>
      <c:catAx>
        <c:axId val="637353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7352344"/>
        <c:crosses val="autoZero"/>
        <c:auto val="1"/>
        <c:lblAlgn val="ctr"/>
        <c:lblOffset val="100"/>
        <c:noMultiLvlLbl val="0"/>
      </c:catAx>
      <c:valAx>
        <c:axId val="637352344"/>
        <c:scaling>
          <c:orientation val="minMax"/>
          <c:max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735300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CA" sz="1600" b="1" dirty="0">
                <a:latin typeface="Arial" panose="020B0604020202020204" pitchFamily="34" charset="0"/>
                <a:cs typeface="Arial" panose="020B0604020202020204" pitchFamily="34" charset="0"/>
              </a:rPr>
              <a:t>Percent of Students by Proficiency Levels Over Time</a:t>
            </a:r>
          </a:p>
          <a:p>
            <a:pPr>
              <a:defRPr/>
            </a:pPr>
            <a:r>
              <a:rPr lang="en-CA" sz="1600" b="1" dirty="0">
                <a:latin typeface="Arial" panose="020B0604020202020204" pitchFamily="34" charset="0"/>
                <a:cs typeface="Arial" panose="020B0604020202020204" pitchFamily="34" charset="0"/>
              </a:rPr>
              <a:t>All FSL Programs</a:t>
            </a:r>
          </a:p>
        </c:rich>
      </c:tx>
      <c:layout>
        <c:manualLayout>
          <c:xMode val="edge"/>
          <c:yMode val="edge"/>
          <c:x val="0.16847484276729563"/>
          <c:y val="7.0775216986359704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098029019957411E-2"/>
          <c:y val="0.19056427711195287"/>
          <c:w val="0.86325360273362051"/>
          <c:h val="0.51863495208807331"/>
        </c:manualLayout>
      </c:layout>
      <c:barChart>
        <c:barDir val="col"/>
        <c:grouping val="clustered"/>
        <c:varyColors val="0"/>
        <c:ser>
          <c:idx val="0"/>
          <c:order val="0"/>
          <c:tx>
            <c:strRef>
              <c:f>'G12 OPI'!$B$4</c:f>
              <c:strCache>
                <c:ptCount val="1"/>
                <c:pt idx="0">
                  <c:v>2015-16</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'G12 OPI'!$C$3:$K$3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'G12 OPI'!$C$4:$K$4</c:f>
              <c:numCache>
                <c:formatCode>General</c:formatCode>
                <c:ptCount val="9"/>
                <c:pt idx="0">
                  <c:v>0.1</c:v>
                </c:pt>
                <c:pt idx="1">
                  <c:v>1.2</c:v>
                </c:pt>
                <c:pt idx="2" formatCode="0">
                  <c:v>4</c:v>
                </c:pt>
                <c:pt idx="3" formatCode="0">
                  <c:v>5.2</c:v>
                </c:pt>
                <c:pt idx="4" formatCode="0">
                  <c:v>28.1</c:v>
                </c:pt>
                <c:pt idx="5" formatCode="0">
                  <c:v>33.6</c:v>
                </c:pt>
                <c:pt idx="6" formatCode="0">
                  <c:v>23.6</c:v>
                </c:pt>
                <c:pt idx="7" formatCode="0">
                  <c:v>3.4</c:v>
                </c:pt>
                <c:pt idx="8">
                  <c:v>0.8</c:v>
                </c:pt>
              </c:numCache>
            </c:numRef>
          </c:val>
          <c:extLst>
            <c:ext xmlns:c16="http://schemas.microsoft.com/office/drawing/2014/chart" uri="{C3380CC4-5D6E-409C-BE32-E72D297353CC}">
              <c16:uniqueId val="{00000000-3494-46B8-B498-70BE8D7E4C41}"/>
            </c:ext>
          </c:extLst>
        </c:ser>
        <c:ser>
          <c:idx val="1"/>
          <c:order val="1"/>
          <c:tx>
            <c:strRef>
              <c:f>'G12 OPI'!$B$5</c:f>
              <c:strCache>
                <c:ptCount val="1"/>
                <c:pt idx="0">
                  <c:v>2016-17</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'G12 OPI'!$C$3:$K$3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'G12 OPI'!$C$5:$K$5</c:f>
              <c:numCache>
                <c:formatCode>General</c:formatCode>
                <c:ptCount val="9"/>
                <c:pt idx="0">
                  <c:v>0.2</c:v>
                </c:pt>
                <c:pt idx="1">
                  <c:v>0.7</c:v>
                </c:pt>
                <c:pt idx="2" formatCode="0">
                  <c:v>4.4000000000000004</c:v>
                </c:pt>
                <c:pt idx="3" formatCode="0">
                  <c:v>5.8</c:v>
                </c:pt>
                <c:pt idx="4" formatCode="0">
                  <c:v>24.4</c:v>
                </c:pt>
                <c:pt idx="5" formatCode="0">
                  <c:v>40.5</c:v>
                </c:pt>
                <c:pt idx="6" formatCode="0">
                  <c:v>21.9</c:v>
                </c:pt>
                <c:pt idx="7" formatCode="0">
                  <c:v>1.9</c:v>
                </c:pt>
                <c:pt idx="8">
                  <c:v>0.1</c:v>
                </c:pt>
              </c:numCache>
            </c:numRef>
          </c:val>
          <c:extLst>
            <c:ext xmlns:c16="http://schemas.microsoft.com/office/drawing/2014/chart" uri="{C3380CC4-5D6E-409C-BE32-E72D297353CC}">
              <c16:uniqueId val="{00000001-3494-46B8-B498-70BE8D7E4C41}"/>
            </c:ext>
          </c:extLst>
        </c:ser>
        <c:ser>
          <c:idx val="2"/>
          <c:order val="2"/>
          <c:tx>
            <c:strRef>
              <c:f>'G12 OPI'!$B$6</c:f>
              <c:strCache>
                <c:ptCount val="1"/>
                <c:pt idx="0">
                  <c:v>2017-18</c:v>
                </c:pt>
              </c:strCache>
            </c:strRef>
          </c:tx>
          <c:spPr>
            <a:solidFill>
              <a:srgbClr val="007E3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'G12 OPI'!$C$3:$K$3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'G12 OPI'!$C$6:$K$6</c:f>
              <c:numCache>
                <c:formatCode>General</c:formatCode>
                <c:ptCount val="9"/>
                <c:pt idx="0">
                  <c:v>0.2</c:v>
                </c:pt>
                <c:pt idx="1">
                  <c:v>1</c:v>
                </c:pt>
                <c:pt idx="2" formatCode="0">
                  <c:v>4.5</c:v>
                </c:pt>
                <c:pt idx="3" formatCode="0">
                  <c:v>5.0999999999999996</c:v>
                </c:pt>
                <c:pt idx="4" formatCode="0">
                  <c:v>25.9</c:v>
                </c:pt>
                <c:pt idx="5" formatCode="0">
                  <c:v>36.9</c:v>
                </c:pt>
                <c:pt idx="6" formatCode="0">
                  <c:v>22.3</c:v>
                </c:pt>
                <c:pt idx="7" formatCode="0">
                  <c:v>3.6</c:v>
                </c:pt>
                <c:pt idx="8">
                  <c:v>0.5</c:v>
                </c:pt>
              </c:numCache>
            </c:numRef>
          </c:val>
          <c:extLst>
            <c:ext xmlns:c16="http://schemas.microsoft.com/office/drawing/2014/chart" uri="{C3380CC4-5D6E-409C-BE32-E72D297353CC}">
              <c16:uniqueId val="{00000002-3494-46B8-B498-70BE8D7E4C41}"/>
            </c:ext>
          </c:extLst>
        </c:ser>
        <c:ser>
          <c:idx val="3"/>
          <c:order val="3"/>
          <c:tx>
            <c:strRef>
              <c:f>'G12 OPI'!$B$7</c:f>
              <c:strCache>
                <c:ptCount val="1"/>
                <c:pt idx="0">
                  <c:v>2018-19</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'G12 OPI'!$C$3:$K$3</c:f>
              <c:strCache>
                <c:ptCount val="9"/>
                <c:pt idx="0">
                  <c:v>Unrateable</c:v>
                </c:pt>
                <c:pt idx="1">
                  <c:v>Novice</c:v>
                </c:pt>
                <c:pt idx="2">
                  <c:v>Basic</c:v>
                </c:pt>
                <c:pt idx="3">
                  <c:v>Basic 
Plus</c:v>
                </c:pt>
                <c:pt idx="4">
                  <c:v>Intermediate</c:v>
                </c:pt>
                <c:pt idx="5">
                  <c:v>Intermediate Plus</c:v>
                </c:pt>
                <c:pt idx="6">
                  <c:v>Advanced</c:v>
                </c:pt>
                <c:pt idx="7">
                  <c:v>Advanced Plus</c:v>
                </c:pt>
                <c:pt idx="8">
                  <c:v>Superior</c:v>
                </c:pt>
              </c:strCache>
            </c:strRef>
          </c:cat>
          <c:val>
            <c:numRef>
              <c:f>'G12 OPI'!$C$7:$K$7</c:f>
              <c:numCache>
                <c:formatCode>General</c:formatCode>
                <c:ptCount val="9"/>
                <c:pt idx="0">
                  <c:v>0</c:v>
                </c:pt>
                <c:pt idx="1">
                  <c:v>0.9</c:v>
                </c:pt>
                <c:pt idx="2" formatCode="0">
                  <c:v>3.2</c:v>
                </c:pt>
                <c:pt idx="3" formatCode="0">
                  <c:v>4.5999999999999996</c:v>
                </c:pt>
                <c:pt idx="4" formatCode="0">
                  <c:v>28.9</c:v>
                </c:pt>
                <c:pt idx="5" formatCode="0">
                  <c:v>34.5</c:v>
                </c:pt>
                <c:pt idx="6" formatCode="0">
                  <c:v>22.6</c:v>
                </c:pt>
                <c:pt idx="7" formatCode="0">
                  <c:v>4.3</c:v>
                </c:pt>
                <c:pt idx="8">
                  <c:v>0.8</c:v>
                </c:pt>
              </c:numCache>
            </c:numRef>
          </c:val>
          <c:extLst>
            <c:ext xmlns:c16="http://schemas.microsoft.com/office/drawing/2014/chart" uri="{C3380CC4-5D6E-409C-BE32-E72D297353CC}">
              <c16:uniqueId val="{00000003-3494-46B8-B498-70BE8D7E4C41}"/>
            </c:ext>
          </c:extLst>
        </c:ser>
        <c:dLbls>
          <c:dLblPos val="outEnd"/>
          <c:showLegendKey val="0"/>
          <c:showVal val="1"/>
          <c:showCatName val="0"/>
          <c:showSerName val="0"/>
          <c:showPercent val="0"/>
          <c:showBubbleSize val="0"/>
        </c:dLbls>
        <c:gapWidth val="219"/>
        <c:overlap val="-27"/>
        <c:axId val="807051288"/>
        <c:axId val="807051616"/>
      </c:barChart>
      <c:catAx>
        <c:axId val="80705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07051616"/>
        <c:crosses val="autoZero"/>
        <c:auto val="1"/>
        <c:lblAlgn val="ctr"/>
        <c:lblOffset val="100"/>
        <c:noMultiLvlLbl val="0"/>
      </c:catAx>
      <c:valAx>
        <c:axId val="807051616"/>
        <c:scaling>
          <c:orientation val="minMax"/>
          <c:max val="6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07051288"/>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5A1CF"/>
              </a:solidFill>
              <a:ln>
                <a:noFill/>
              </a:ln>
              <a:effectLst/>
            </c:spPr>
            <c:extLst>
              <c:ext xmlns:c16="http://schemas.microsoft.com/office/drawing/2014/chart" uri="{C3380CC4-5D6E-409C-BE32-E72D297353CC}">
                <c16:uniqueId val="{00000001-B496-424E-9589-F01080BCD410}"/>
              </c:ext>
            </c:extLst>
          </c:dPt>
          <c:dPt>
            <c:idx val="1"/>
            <c:invertIfNegative val="0"/>
            <c:bubble3D val="0"/>
            <c:spPr>
              <a:solidFill>
                <a:srgbClr val="0069AA"/>
              </a:solidFill>
              <a:ln>
                <a:noFill/>
              </a:ln>
              <a:effectLst/>
            </c:spPr>
            <c:extLst>
              <c:ext xmlns:c16="http://schemas.microsoft.com/office/drawing/2014/chart" uri="{C3380CC4-5D6E-409C-BE32-E72D297353CC}">
                <c16:uniqueId val="{00000003-B496-424E-9589-F01080BCD410}"/>
              </c:ext>
            </c:extLst>
          </c:dPt>
          <c:dPt>
            <c:idx val="2"/>
            <c:invertIfNegative val="0"/>
            <c:bubble3D val="0"/>
            <c:spPr>
              <a:solidFill>
                <a:srgbClr val="FDB812"/>
              </a:solidFill>
              <a:ln>
                <a:noFill/>
              </a:ln>
              <a:effectLst/>
            </c:spPr>
            <c:extLst>
              <c:ext xmlns:c16="http://schemas.microsoft.com/office/drawing/2014/chart" uri="{C3380CC4-5D6E-409C-BE32-E72D297353CC}">
                <c16:uniqueId val="{00000014-AC35-451B-A226-C262856C34DB}"/>
              </c:ext>
            </c:extLst>
          </c:dPt>
          <c:dPt>
            <c:idx val="4"/>
            <c:invertIfNegative val="0"/>
            <c:bubble3D val="0"/>
            <c:spPr>
              <a:solidFill>
                <a:srgbClr val="75A1CF"/>
              </a:solidFill>
              <a:ln>
                <a:noFill/>
              </a:ln>
              <a:effectLst/>
            </c:spPr>
            <c:extLst>
              <c:ext xmlns:c16="http://schemas.microsoft.com/office/drawing/2014/chart" uri="{C3380CC4-5D6E-409C-BE32-E72D297353CC}">
                <c16:uniqueId val="{00000005-B496-424E-9589-F01080BCD410}"/>
              </c:ext>
            </c:extLst>
          </c:dPt>
          <c:dPt>
            <c:idx val="5"/>
            <c:invertIfNegative val="0"/>
            <c:bubble3D val="0"/>
            <c:spPr>
              <a:solidFill>
                <a:srgbClr val="0069AA"/>
              </a:solidFill>
              <a:ln>
                <a:noFill/>
              </a:ln>
              <a:effectLst/>
            </c:spPr>
            <c:extLst>
              <c:ext xmlns:c16="http://schemas.microsoft.com/office/drawing/2014/chart" uri="{C3380CC4-5D6E-409C-BE32-E72D297353CC}">
                <c16:uniqueId val="{00000007-B496-424E-9589-F01080BCD410}"/>
              </c:ext>
            </c:extLst>
          </c:dPt>
          <c:dPt>
            <c:idx val="6"/>
            <c:invertIfNegative val="0"/>
            <c:bubble3D val="0"/>
            <c:spPr>
              <a:solidFill>
                <a:srgbClr val="FDB812"/>
              </a:solidFill>
              <a:ln>
                <a:noFill/>
              </a:ln>
              <a:effectLst/>
            </c:spPr>
            <c:extLst>
              <c:ext xmlns:c16="http://schemas.microsoft.com/office/drawing/2014/chart" uri="{C3380CC4-5D6E-409C-BE32-E72D297353CC}">
                <c16:uniqueId val="{00000015-AC35-451B-A226-C262856C34DB}"/>
              </c:ext>
            </c:extLst>
          </c:dPt>
          <c:dPt>
            <c:idx val="8"/>
            <c:invertIfNegative val="0"/>
            <c:bubble3D val="0"/>
            <c:spPr>
              <a:solidFill>
                <a:srgbClr val="75A1CF"/>
              </a:solidFill>
              <a:ln>
                <a:noFill/>
              </a:ln>
              <a:effectLst/>
            </c:spPr>
            <c:extLst>
              <c:ext xmlns:c16="http://schemas.microsoft.com/office/drawing/2014/chart" uri="{C3380CC4-5D6E-409C-BE32-E72D297353CC}">
                <c16:uniqueId val="{00000009-B496-424E-9589-F01080BCD410}"/>
              </c:ext>
            </c:extLst>
          </c:dPt>
          <c:dPt>
            <c:idx val="9"/>
            <c:invertIfNegative val="0"/>
            <c:bubble3D val="0"/>
            <c:spPr>
              <a:solidFill>
                <a:srgbClr val="0069AA"/>
              </a:solidFill>
              <a:ln>
                <a:noFill/>
              </a:ln>
              <a:effectLst/>
            </c:spPr>
            <c:extLst>
              <c:ext xmlns:c16="http://schemas.microsoft.com/office/drawing/2014/chart" uri="{C3380CC4-5D6E-409C-BE32-E72D297353CC}">
                <c16:uniqueId val="{0000000B-B496-424E-9589-F01080BCD410}"/>
              </c:ext>
            </c:extLst>
          </c:dPt>
          <c:dPt>
            <c:idx val="10"/>
            <c:invertIfNegative val="0"/>
            <c:bubble3D val="0"/>
            <c:spPr>
              <a:solidFill>
                <a:srgbClr val="FDB812"/>
              </a:solidFill>
              <a:ln>
                <a:noFill/>
              </a:ln>
              <a:effectLst/>
            </c:spPr>
            <c:extLst>
              <c:ext xmlns:c16="http://schemas.microsoft.com/office/drawing/2014/chart" uri="{C3380CC4-5D6E-409C-BE32-E72D297353CC}">
                <c16:uniqueId val="{00000016-AC35-451B-A226-C262856C34DB}"/>
              </c:ext>
            </c:extLst>
          </c:dPt>
          <c:dPt>
            <c:idx val="12"/>
            <c:invertIfNegative val="0"/>
            <c:bubble3D val="0"/>
            <c:spPr>
              <a:solidFill>
                <a:srgbClr val="75A1CF"/>
              </a:solidFill>
              <a:ln>
                <a:noFill/>
              </a:ln>
              <a:effectLst/>
            </c:spPr>
            <c:extLst>
              <c:ext xmlns:c16="http://schemas.microsoft.com/office/drawing/2014/chart" uri="{C3380CC4-5D6E-409C-BE32-E72D297353CC}">
                <c16:uniqueId val="{0000000D-B496-424E-9589-F01080BCD410}"/>
              </c:ext>
            </c:extLst>
          </c:dPt>
          <c:dPt>
            <c:idx val="13"/>
            <c:invertIfNegative val="0"/>
            <c:bubble3D val="0"/>
            <c:spPr>
              <a:solidFill>
                <a:srgbClr val="0069AA"/>
              </a:solidFill>
              <a:ln>
                <a:noFill/>
              </a:ln>
              <a:effectLst/>
            </c:spPr>
            <c:extLst>
              <c:ext xmlns:c16="http://schemas.microsoft.com/office/drawing/2014/chart" uri="{C3380CC4-5D6E-409C-BE32-E72D297353CC}">
                <c16:uniqueId val="{0000000F-B496-424E-9589-F01080BCD410}"/>
              </c:ext>
            </c:extLst>
          </c:dPt>
          <c:dPt>
            <c:idx val="14"/>
            <c:invertIfNegative val="0"/>
            <c:bubble3D val="0"/>
            <c:spPr>
              <a:solidFill>
                <a:srgbClr val="FDB812"/>
              </a:solidFill>
              <a:ln>
                <a:noFill/>
              </a:ln>
              <a:effectLst/>
            </c:spPr>
            <c:extLst>
              <c:ext xmlns:c16="http://schemas.microsoft.com/office/drawing/2014/chart" uri="{C3380CC4-5D6E-409C-BE32-E72D297353CC}">
                <c16:uniqueId val="{00000017-AC35-451B-A226-C262856C34DB}"/>
              </c:ext>
            </c:extLst>
          </c:dPt>
          <c:dPt>
            <c:idx val="16"/>
            <c:invertIfNegative val="0"/>
            <c:bubble3D val="0"/>
            <c:spPr>
              <a:solidFill>
                <a:srgbClr val="75A1CF"/>
              </a:solidFill>
              <a:ln>
                <a:noFill/>
              </a:ln>
              <a:effectLst/>
            </c:spPr>
            <c:extLst>
              <c:ext xmlns:c16="http://schemas.microsoft.com/office/drawing/2014/chart" uri="{C3380CC4-5D6E-409C-BE32-E72D297353CC}">
                <c16:uniqueId val="{00000011-B496-424E-9589-F01080BCD410}"/>
              </c:ext>
            </c:extLst>
          </c:dPt>
          <c:dPt>
            <c:idx val="17"/>
            <c:invertIfNegative val="0"/>
            <c:bubble3D val="0"/>
            <c:spPr>
              <a:solidFill>
                <a:srgbClr val="0069AA"/>
              </a:solidFill>
              <a:ln>
                <a:noFill/>
              </a:ln>
              <a:effectLst/>
            </c:spPr>
            <c:extLst>
              <c:ext xmlns:c16="http://schemas.microsoft.com/office/drawing/2014/chart" uri="{C3380CC4-5D6E-409C-BE32-E72D297353CC}">
                <c16:uniqueId val="{00000013-B496-424E-9589-F01080BCD410}"/>
              </c:ext>
            </c:extLst>
          </c:dPt>
          <c:dPt>
            <c:idx val="18"/>
            <c:invertIfNegative val="0"/>
            <c:bubble3D val="0"/>
            <c:spPr>
              <a:solidFill>
                <a:srgbClr val="FDB812"/>
              </a:solidFill>
              <a:ln>
                <a:noFill/>
              </a:ln>
              <a:effectLst/>
            </c:spPr>
            <c:extLst>
              <c:ext xmlns:c16="http://schemas.microsoft.com/office/drawing/2014/chart" uri="{C3380CC4-5D6E-409C-BE32-E72D297353CC}">
                <c16:uniqueId val="{00000018-AC35-451B-A226-C262856C34D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B496-424E-9589-F01080BCD410}"/>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B496-424E-9589-F01080BCD410}"/>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AC35-451B-A226-C262856C34DB}"/>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B496-424E-9589-F01080BCD410}"/>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B496-424E-9589-F01080BCD410}"/>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AC35-451B-A226-C262856C34DB}"/>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B496-424E-9589-F01080BCD410}"/>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B496-424E-9589-F01080BCD410}"/>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AC35-451B-A226-C262856C34DB}"/>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B496-424E-9589-F01080BCD410}"/>
                </c:ext>
              </c:extLst>
            </c:dLbl>
            <c:dLbl>
              <c:idx val="1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B496-424E-9589-F01080BCD410}"/>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AC35-451B-A226-C262856C34DB}"/>
                </c:ext>
              </c:extLst>
            </c:dLbl>
            <c:dLbl>
              <c:idx val="1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B496-424E-9589-F01080BCD410}"/>
                </c:ext>
              </c:extLst>
            </c:dLbl>
            <c:dLbl>
              <c:idx val="1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B496-424E-9589-F01080BCD410}"/>
                </c:ext>
              </c:extLst>
            </c:dLbl>
            <c:dLbl>
              <c:idx val="1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8-AC35-451B-A226-C262856C34D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'Assessment Presentation 2018-19'!$A$65:$B$83</c:f>
              <c:multiLvlStrCache>
                <c:ptCount val="19"/>
                <c:lvl>
                  <c:pt idx="0">
                    <c:v>G4</c:v>
                  </c:pt>
                  <c:pt idx="1">
                    <c:v>G6</c:v>
                  </c:pt>
                  <c:pt idx="2">
                    <c:v>G10</c:v>
                  </c:pt>
                  <c:pt idx="4">
                    <c:v>G4</c:v>
                  </c:pt>
                  <c:pt idx="5">
                    <c:v>G6</c:v>
                  </c:pt>
                  <c:pt idx="6">
                    <c:v>G10</c:v>
                  </c:pt>
                  <c:pt idx="8">
                    <c:v>G4</c:v>
                  </c:pt>
                  <c:pt idx="9">
                    <c:v>G6</c:v>
                  </c:pt>
                  <c:pt idx="10">
                    <c:v>G10</c:v>
                  </c:pt>
                  <c:pt idx="12">
                    <c:v>G4</c:v>
                  </c:pt>
                  <c:pt idx="13">
                    <c:v>G6</c:v>
                  </c:pt>
                  <c:pt idx="14">
                    <c:v>G10</c:v>
                  </c:pt>
                  <c:pt idx="16">
                    <c:v>G4</c:v>
                  </c:pt>
                  <c:pt idx="17">
                    <c:v>G6</c:v>
                  </c:pt>
                  <c:pt idx="18">
                    <c:v>G10</c:v>
                  </c:pt>
                </c:lvl>
                <c:lvl>
                  <c:pt idx="0">
                    <c:v>Province</c:v>
                  </c:pt>
                  <c:pt idx="4">
                    <c:v>ASD-N</c:v>
                  </c:pt>
                  <c:pt idx="8">
                    <c:v>ASD-E</c:v>
                  </c:pt>
                  <c:pt idx="12">
                    <c:v>ASD-S</c:v>
                  </c:pt>
                  <c:pt idx="16">
                    <c:v>ASD-W</c:v>
                  </c:pt>
                </c:lvl>
              </c:multiLvlStrCache>
            </c:multiLvlStrRef>
          </c:cat>
          <c:val>
            <c:numRef>
              <c:f>'Assessment Presentation 2018-19'!$C$65:$C$83</c:f>
              <c:numCache>
                <c:formatCode>General</c:formatCode>
                <c:ptCount val="19"/>
                <c:pt idx="0">
                  <c:v>62.3</c:v>
                </c:pt>
                <c:pt idx="1">
                  <c:v>57.8</c:v>
                </c:pt>
                <c:pt idx="2">
                  <c:v>62.8</c:v>
                </c:pt>
                <c:pt idx="4">
                  <c:v>64.7</c:v>
                </c:pt>
                <c:pt idx="5">
                  <c:v>64.099999999999994</c:v>
                </c:pt>
                <c:pt idx="6">
                  <c:v>56</c:v>
                </c:pt>
                <c:pt idx="8">
                  <c:v>51.699999999999996</c:v>
                </c:pt>
                <c:pt idx="9">
                  <c:v>47.1</c:v>
                </c:pt>
                <c:pt idx="10">
                  <c:v>61.1</c:v>
                </c:pt>
                <c:pt idx="12">
                  <c:v>69.7</c:v>
                </c:pt>
                <c:pt idx="13">
                  <c:v>62.5</c:v>
                </c:pt>
                <c:pt idx="14">
                  <c:v>65.8</c:v>
                </c:pt>
                <c:pt idx="16">
                  <c:v>62.400000000000006</c:v>
                </c:pt>
                <c:pt idx="17">
                  <c:v>58.2</c:v>
                </c:pt>
                <c:pt idx="18">
                  <c:v>63.5</c:v>
                </c:pt>
              </c:numCache>
            </c:numRef>
          </c:val>
          <c:extLst>
            <c:ext xmlns:c16="http://schemas.microsoft.com/office/drawing/2014/chart" uri="{C3380CC4-5D6E-409C-BE32-E72D297353CC}">
              <c16:uniqueId val="{00000014-B496-424E-9589-F01080BCD410}"/>
            </c:ext>
          </c:extLst>
        </c:ser>
        <c:dLbls>
          <c:dLblPos val="outEnd"/>
          <c:showLegendKey val="0"/>
          <c:showVal val="1"/>
          <c:showCatName val="0"/>
          <c:showSerName val="0"/>
          <c:showPercent val="0"/>
          <c:showBubbleSize val="0"/>
        </c:dLbls>
        <c:gapWidth val="50"/>
        <c:overlap val="-27"/>
        <c:axId val="853023360"/>
        <c:axId val="509999136"/>
      </c:barChart>
      <c:catAx>
        <c:axId val="85302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09999136"/>
        <c:crosses val="autoZero"/>
        <c:auto val="1"/>
        <c:lblAlgn val="ctr"/>
        <c:lblOffset val="100"/>
        <c:noMultiLvlLbl val="0"/>
      </c:catAx>
      <c:valAx>
        <c:axId val="509999136"/>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5302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05595692043015E-2"/>
          <c:y val="6.8047244094488188E-2"/>
          <c:w val="0.84635439670405666"/>
          <c:h val="0.79757370953630791"/>
        </c:manualLayout>
      </c:layout>
      <c:barChart>
        <c:barDir val="col"/>
        <c:grouping val="clustered"/>
        <c:varyColors val="0"/>
        <c:ser>
          <c:idx val="0"/>
          <c:order val="0"/>
          <c:tx>
            <c:strRef>
              <c:f>'G4 English Graphs'!$B$2</c:f>
              <c:strCache>
                <c:ptCount val="1"/>
                <c:pt idx="0">
                  <c:v>Below Appropriate</c:v>
                </c:pt>
              </c:strCache>
            </c:strRef>
          </c:tx>
          <c:spPr>
            <a:solidFill>
              <a:srgbClr val="FF0000"/>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(n=5152)</c:v>
                </c:pt>
                <c:pt idx="1">
                  <c:v>ASD North
(n=439)</c:v>
                </c:pt>
                <c:pt idx="2">
                  <c:v>ASD East
(n=1285)</c:v>
                </c:pt>
                <c:pt idx="3">
                  <c:v>ASD South
(n=1713)</c:v>
                </c:pt>
                <c:pt idx="4">
                  <c:v>ASD West
(n=1715)</c:v>
                </c:pt>
              </c:strCache>
            </c:strRef>
          </c:cat>
          <c:val>
            <c:numRef>
              <c:f>'G4 English Graphs'!$B$3:$B$7</c:f>
              <c:numCache>
                <c:formatCode>0.0</c:formatCode>
                <c:ptCount val="5"/>
                <c:pt idx="0">
                  <c:v>37.700000000000003</c:v>
                </c:pt>
                <c:pt idx="1">
                  <c:v>35.299999999999997</c:v>
                </c:pt>
                <c:pt idx="2">
                  <c:v>48.2</c:v>
                </c:pt>
                <c:pt idx="3">
                  <c:v>30.4</c:v>
                </c:pt>
                <c:pt idx="4">
                  <c:v>37.6</c:v>
                </c:pt>
              </c:numCache>
            </c:numRef>
          </c:val>
          <c:extLst>
            <c:ext xmlns:c16="http://schemas.microsoft.com/office/drawing/2014/chart" uri="{C3380CC4-5D6E-409C-BE32-E72D297353CC}">
              <c16:uniqueId val="{00000000-BE7C-4348-B781-574E7DC7E446}"/>
            </c:ext>
          </c:extLst>
        </c:ser>
        <c:ser>
          <c:idx val="1"/>
          <c:order val="1"/>
          <c:tx>
            <c:strRef>
              <c:f>'G4 English Graphs'!$C$2</c:f>
              <c:strCache>
                <c:ptCount val="1"/>
                <c:pt idx="0">
                  <c:v>Appropriate</c:v>
                </c:pt>
              </c:strCache>
            </c:strRef>
          </c:tx>
          <c:spPr>
            <a:solidFill>
              <a:srgbClr val="0070C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(n=5152)</c:v>
                </c:pt>
                <c:pt idx="1">
                  <c:v>ASD North
(n=439)</c:v>
                </c:pt>
                <c:pt idx="2">
                  <c:v>ASD East
(n=1285)</c:v>
                </c:pt>
                <c:pt idx="3">
                  <c:v>ASD South
(n=1713)</c:v>
                </c:pt>
                <c:pt idx="4">
                  <c:v>ASD West
(n=1715)</c:v>
                </c:pt>
              </c:strCache>
            </c:strRef>
          </c:cat>
          <c:val>
            <c:numRef>
              <c:f>'G4 English Graphs'!$C$3:$C$7</c:f>
              <c:numCache>
                <c:formatCode>0.0</c:formatCode>
                <c:ptCount val="5"/>
                <c:pt idx="0">
                  <c:v>46.7</c:v>
                </c:pt>
                <c:pt idx="1">
                  <c:v>47.6</c:v>
                </c:pt>
                <c:pt idx="2">
                  <c:v>43.3</c:v>
                </c:pt>
                <c:pt idx="3">
                  <c:v>48.2</c:v>
                </c:pt>
                <c:pt idx="4">
                  <c:v>47.6</c:v>
                </c:pt>
              </c:numCache>
            </c:numRef>
          </c:val>
          <c:extLst>
            <c:ext xmlns:c16="http://schemas.microsoft.com/office/drawing/2014/chart" uri="{C3380CC4-5D6E-409C-BE32-E72D297353CC}">
              <c16:uniqueId val="{00000001-BE7C-4348-B781-574E7DC7E446}"/>
            </c:ext>
          </c:extLst>
        </c:ser>
        <c:ser>
          <c:idx val="2"/>
          <c:order val="2"/>
          <c:tx>
            <c:strRef>
              <c:f>'G4 English Graphs'!$D$2</c:f>
              <c:strCache>
                <c:ptCount val="1"/>
                <c:pt idx="0">
                  <c:v>Strong</c:v>
                </c:pt>
              </c:strCache>
            </c:strRef>
          </c:tx>
          <c:spPr>
            <a:solidFill>
              <a:srgbClr val="00B05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(n=5152)</c:v>
                </c:pt>
                <c:pt idx="1">
                  <c:v>ASD North
(n=439)</c:v>
                </c:pt>
                <c:pt idx="2">
                  <c:v>ASD East
(n=1285)</c:v>
                </c:pt>
                <c:pt idx="3">
                  <c:v>ASD South
(n=1713)</c:v>
                </c:pt>
                <c:pt idx="4">
                  <c:v>ASD West
(n=1715)</c:v>
                </c:pt>
              </c:strCache>
            </c:strRef>
          </c:cat>
          <c:val>
            <c:numRef>
              <c:f>'G4 English Graphs'!$D$3:$D$7</c:f>
              <c:numCache>
                <c:formatCode>0.0</c:formatCode>
                <c:ptCount val="5"/>
                <c:pt idx="0">
                  <c:v>15.6</c:v>
                </c:pt>
                <c:pt idx="1">
                  <c:v>17.100000000000001</c:v>
                </c:pt>
                <c:pt idx="2">
                  <c:v>8.4</c:v>
                </c:pt>
                <c:pt idx="3">
                  <c:v>21.5</c:v>
                </c:pt>
                <c:pt idx="4">
                  <c:v>14.8</c:v>
                </c:pt>
              </c:numCache>
            </c:numRef>
          </c:val>
          <c:extLst>
            <c:ext xmlns:c16="http://schemas.microsoft.com/office/drawing/2014/chart" uri="{C3380CC4-5D6E-409C-BE32-E72D297353CC}">
              <c16:uniqueId val="{00000002-BE7C-4348-B781-574E7DC7E446}"/>
            </c:ext>
          </c:extLst>
        </c:ser>
        <c:dLbls>
          <c:showLegendKey val="0"/>
          <c:showVal val="0"/>
          <c:showCatName val="0"/>
          <c:showSerName val="0"/>
          <c:showPercent val="0"/>
          <c:showBubbleSize val="0"/>
        </c:dLbls>
        <c:gapWidth val="130"/>
        <c:overlap val="-27"/>
        <c:axId val="749288768"/>
        <c:axId val="1"/>
      </c:barChart>
      <c:catAx>
        <c:axId val="7492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00"/>
        </c:scaling>
        <c:delete val="0"/>
        <c:axPos val="l"/>
        <c:numFmt formatCode="0" sourceLinked="0"/>
        <c:majorTickMark val="none"/>
        <c:minorTickMark val="none"/>
        <c:tickLblPos val="nextTo"/>
        <c:spPr>
          <a:ln w="9525">
            <a:noFill/>
          </a:ln>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9288768"/>
        <c:crosses val="autoZero"/>
        <c:crossBetween val="between"/>
        <c:majorUnit val="20"/>
      </c:valAx>
      <c:spPr>
        <a:noFill/>
        <a:ln w="25400">
          <a:noFill/>
        </a:ln>
      </c:spPr>
    </c:plotArea>
    <c:legend>
      <c:legendPos val="r"/>
      <c:layout>
        <c:manualLayout>
          <c:xMode val="edge"/>
          <c:yMode val="edge"/>
          <c:x val="0.81289181431255608"/>
          <c:y val="1.0575240594925439E-3"/>
          <c:w val="0.18710818568744397"/>
          <c:h val="0.17735717410323709"/>
        </c:manualLayout>
      </c:layout>
      <c:overlay val="0"/>
      <c:spPr>
        <a:noFill/>
        <a:ln w="25400">
          <a:noFill/>
        </a:ln>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05595692043015E-2"/>
          <c:y val="6.8047244094488188E-2"/>
          <c:w val="0.86513006772177559"/>
          <c:h val="0.79757370953630791"/>
        </c:manualLayout>
      </c:layout>
      <c:barChart>
        <c:barDir val="col"/>
        <c:grouping val="clustered"/>
        <c:varyColors val="0"/>
        <c:ser>
          <c:idx val="0"/>
          <c:order val="0"/>
          <c:tx>
            <c:strRef>
              <c:f>'G4 English Graphs'!$B$2</c:f>
              <c:strCache>
                <c:ptCount val="1"/>
                <c:pt idx="0">
                  <c:v>Below Appropriate</c:v>
                </c:pt>
              </c:strCache>
            </c:strRef>
          </c:tx>
          <c:spPr>
            <a:solidFill>
              <a:srgbClr val="FF0000"/>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(n=5200)</c:v>
                </c:pt>
                <c:pt idx="1">
                  <c:v>ASD North
(n=524)</c:v>
                </c:pt>
                <c:pt idx="2">
                  <c:v>ASD East
(n=1199)</c:v>
                </c:pt>
                <c:pt idx="3">
                  <c:v>ASD South
(n=1764)</c:v>
                </c:pt>
                <c:pt idx="4">
                  <c:v>ASD West
(n=1713)</c:v>
                </c:pt>
              </c:strCache>
            </c:strRef>
          </c:cat>
          <c:val>
            <c:numRef>
              <c:f>'G4 English Graphs'!$B$3:$B$7</c:f>
              <c:numCache>
                <c:formatCode>0.0</c:formatCode>
                <c:ptCount val="5"/>
                <c:pt idx="0">
                  <c:v>42.3</c:v>
                </c:pt>
                <c:pt idx="1">
                  <c:v>35.9</c:v>
                </c:pt>
                <c:pt idx="2">
                  <c:v>53</c:v>
                </c:pt>
                <c:pt idx="3">
                  <c:v>37.4</c:v>
                </c:pt>
                <c:pt idx="4">
                  <c:v>41.9</c:v>
                </c:pt>
              </c:numCache>
            </c:numRef>
          </c:val>
          <c:extLst>
            <c:ext xmlns:c16="http://schemas.microsoft.com/office/drawing/2014/chart" uri="{C3380CC4-5D6E-409C-BE32-E72D297353CC}">
              <c16:uniqueId val="{00000000-A233-462B-994C-9C8665E6AFB9}"/>
            </c:ext>
          </c:extLst>
        </c:ser>
        <c:ser>
          <c:idx val="1"/>
          <c:order val="1"/>
          <c:tx>
            <c:strRef>
              <c:f>'G4 English Graphs'!$C$2</c:f>
              <c:strCache>
                <c:ptCount val="1"/>
                <c:pt idx="0">
                  <c:v>Appropriate</c:v>
                </c:pt>
              </c:strCache>
            </c:strRef>
          </c:tx>
          <c:spPr>
            <a:solidFill>
              <a:srgbClr val="0070C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(n=5200)</c:v>
                </c:pt>
                <c:pt idx="1">
                  <c:v>ASD North
(n=524)</c:v>
                </c:pt>
                <c:pt idx="2">
                  <c:v>ASD East
(n=1199)</c:v>
                </c:pt>
                <c:pt idx="3">
                  <c:v>ASD South
(n=1764)</c:v>
                </c:pt>
                <c:pt idx="4">
                  <c:v>ASD West
(n=1713)</c:v>
                </c:pt>
              </c:strCache>
            </c:strRef>
          </c:cat>
          <c:val>
            <c:numRef>
              <c:f>'G4 English Graphs'!$C$3:$C$7</c:f>
              <c:numCache>
                <c:formatCode>0.0</c:formatCode>
                <c:ptCount val="5"/>
                <c:pt idx="0">
                  <c:v>46.2</c:v>
                </c:pt>
                <c:pt idx="1">
                  <c:v>50</c:v>
                </c:pt>
                <c:pt idx="2">
                  <c:v>39.4</c:v>
                </c:pt>
                <c:pt idx="3">
                  <c:v>49.5</c:v>
                </c:pt>
                <c:pt idx="4">
                  <c:v>46.5</c:v>
                </c:pt>
              </c:numCache>
            </c:numRef>
          </c:val>
          <c:extLst>
            <c:ext xmlns:c16="http://schemas.microsoft.com/office/drawing/2014/chart" uri="{C3380CC4-5D6E-409C-BE32-E72D297353CC}">
              <c16:uniqueId val="{00000001-A233-462B-994C-9C8665E6AFB9}"/>
            </c:ext>
          </c:extLst>
        </c:ser>
        <c:ser>
          <c:idx val="2"/>
          <c:order val="2"/>
          <c:tx>
            <c:strRef>
              <c:f>'G4 English Graphs'!$D$2</c:f>
              <c:strCache>
                <c:ptCount val="1"/>
                <c:pt idx="0">
                  <c:v>Strong</c:v>
                </c:pt>
              </c:strCache>
            </c:strRef>
          </c:tx>
          <c:spPr>
            <a:solidFill>
              <a:srgbClr val="00B05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(n=5200)</c:v>
                </c:pt>
                <c:pt idx="1">
                  <c:v>ASD North
(n=524)</c:v>
                </c:pt>
                <c:pt idx="2">
                  <c:v>ASD East
(n=1199)</c:v>
                </c:pt>
                <c:pt idx="3">
                  <c:v>ASD South
(n=1764)</c:v>
                </c:pt>
                <c:pt idx="4">
                  <c:v>ASD West
(n=1713)</c:v>
                </c:pt>
              </c:strCache>
            </c:strRef>
          </c:cat>
          <c:val>
            <c:numRef>
              <c:f>'G4 English Graphs'!$D$3:$D$7</c:f>
              <c:numCache>
                <c:formatCode>0.0</c:formatCode>
                <c:ptCount val="5"/>
                <c:pt idx="0">
                  <c:v>11.5</c:v>
                </c:pt>
                <c:pt idx="1">
                  <c:v>14.1</c:v>
                </c:pt>
                <c:pt idx="2">
                  <c:v>7.7</c:v>
                </c:pt>
                <c:pt idx="3">
                  <c:v>13</c:v>
                </c:pt>
                <c:pt idx="4">
                  <c:v>11.7</c:v>
                </c:pt>
              </c:numCache>
            </c:numRef>
          </c:val>
          <c:extLst>
            <c:ext xmlns:c16="http://schemas.microsoft.com/office/drawing/2014/chart" uri="{C3380CC4-5D6E-409C-BE32-E72D297353CC}">
              <c16:uniqueId val="{00000002-A233-462B-994C-9C8665E6AFB9}"/>
            </c:ext>
          </c:extLst>
        </c:ser>
        <c:dLbls>
          <c:showLegendKey val="0"/>
          <c:showVal val="0"/>
          <c:showCatName val="0"/>
          <c:showSerName val="0"/>
          <c:showPercent val="0"/>
          <c:showBubbleSize val="0"/>
        </c:dLbls>
        <c:gapWidth val="130"/>
        <c:overlap val="-27"/>
        <c:axId val="749288768"/>
        <c:axId val="1"/>
      </c:barChart>
      <c:catAx>
        <c:axId val="7492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00"/>
        </c:scaling>
        <c:delete val="0"/>
        <c:axPos val="l"/>
        <c:numFmt formatCode="0" sourceLinked="0"/>
        <c:majorTickMark val="none"/>
        <c:minorTickMark val="none"/>
        <c:tickLblPos val="nextTo"/>
        <c:spPr>
          <a:ln w="9525">
            <a:noFill/>
          </a:ln>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9288768"/>
        <c:crosses val="autoZero"/>
        <c:crossBetween val="between"/>
        <c:majorUnit val="20"/>
      </c:valAx>
      <c:spPr>
        <a:noFill/>
        <a:ln w="25400">
          <a:noFill/>
        </a:ln>
      </c:spPr>
    </c:plotArea>
    <c:legend>
      <c:legendPos val="r"/>
      <c:layout>
        <c:manualLayout>
          <c:xMode val="edge"/>
          <c:yMode val="edge"/>
          <c:x val="0.8207150105699389"/>
          <c:y val="1.0575240594925439E-3"/>
          <c:w val="0.17615571092710788"/>
          <c:h val="0.17735717410323709"/>
        </c:manualLayout>
      </c:layout>
      <c:overlay val="0"/>
      <c:spPr>
        <a:noFill/>
        <a:ln w="25400">
          <a:noFill/>
        </a:ln>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42770740613943E-2"/>
          <c:y val="1.8254615406566994E-2"/>
          <c:w val="0.94084678809088262"/>
          <c:h val="0.7932321716866215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5A1CF"/>
              </a:solidFill>
              <a:ln>
                <a:noFill/>
              </a:ln>
              <a:effectLst/>
            </c:spPr>
            <c:extLst>
              <c:ext xmlns:c16="http://schemas.microsoft.com/office/drawing/2014/chart" uri="{C3380CC4-5D6E-409C-BE32-E72D297353CC}">
                <c16:uniqueId val="{00000001-888C-4C44-8450-AFD1B0157793}"/>
              </c:ext>
            </c:extLst>
          </c:dPt>
          <c:dPt>
            <c:idx val="1"/>
            <c:invertIfNegative val="0"/>
            <c:bubble3D val="0"/>
            <c:spPr>
              <a:solidFill>
                <a:srgbClr val="0069AA"/>
              </a:solidFill>
              <a:ln>
                <a:noFill/>
              </a:ln>
              <a:effectLst/>
            </c:spPr>
            <c:extLst>
              <c:ext xmlns:c16="http://schemas.microsoft.com/office/drawing/2014/chart" uri="{C3380CC4-5D6E-409C-BE32-E72D297353CC}">
                <c16:uniqueId val="{00000003-888C-4C44-8450-AFD1B0157793}"/>
              </c:ext>
            </c:extLst>
          </c:dPt>
          <c:dPt>
            <c:idx val="2"/>
            <c:invertIfNegative val="0"/>
            <c:bubble3D val="0"/>
            <c:spPr>
              <a:solidFill>
                <a:srgbClr val="FDB812"/>
              </a:solidFill>
              <a:ln>
                <a:noFill/>
              </a:ln>
              <a:effectLst/>
            </c:spPr>
            <c:extLst>
              <c:ext xmlns:c16="http://schemas.microsoft.com/office/drawing/2014/chart" uri="{C3380CC4-5D6E-409C-BE32-E72D297353CC}">
                <c16:uniqueId val="{00000014-5119-40AB-B360-B8D47455035E}"/>
              </c:ext>
            </c:extLst>
          </c:dPt>
          <c:dPt>
            <c:idx val="4"/>
            <c:invertIfNegative val="0"/>
            <c:bubble3D val="0"/>
            <c:spPr>
              <a:solidFill>
                <a:srgbClr val="75A1CF"/>
              </a:solidFill>
              <a:ln>
                <a:noFill/>
              </a:ln>
              <a:effectLst/>
            </c:spPr>
            <c:extLst>
              <c:ext xmlns:c16="http://schemas.microsoft.com/office/drawing/2014/chart" uri="{C3380CC4-5D6E-409C-BE32-E72D297353CC}">
                <c16:uniqueId val="{00000005-888C-4C44-8450-AFD1B0157793}"/>
              </c:ext>
            </c:extLst>
          </c:dPt>
          <c:dPt>
            <c:idx val="5"/>
            <c:invertIfNegative val="0"/>
            <c:bubble3D val="0"/>
            <c:spPr>
              <a:solidFill>
                <a:srgbClr val="0069AA"/>
              </a:solidFill>
              <a:ln>
                <a:noFill/>
              </a:ln>
              <a:effectLst/>
            </c:spPr>
            <c:extLst>
              <c:ext xmlns:c16="http://schemas.microsoft.com/office/drawing/2014/chart" uri="{C3380CC4-5D6E-409C-BE32-E72D297353CC}">
                <c16:uniqueId val="{00000007-888C-4C44-8450-AFD1B0157793}"/>
              </c:ext>
            </c:extLst>
          </c:dPt>
          <c:dPt>
            <c:idx val="6"/>
            <c:invertIfNegative val="0"/>
            <c:bubble3D val="0"/>
            <c:spPr>
              <a:solidFill>
                <a:srgbClr val="FDB812"/>
              </a:solidFill>
              <a:ln>
                <a:noFill/>
              </a:ln>
              <a:effectLst/>
            </c:spPr>
            <c:extLst>
              <c:ext xmlns:c16="http://schemas.microsoft.com/office/drawing/2014/chart" uri="{C3380CC4-5D6E-409C-BE32-E72D297353CC}">
                <c16:uniqueId val="{00000015-5119-40AB-B360-B8D47455035E}"/>
              </c:ext>
            </c:extLst>
          </c:dPt>
          <c:dPt>
            <c:idx val="8"/>
            <c:invertIfNegative val="0"/>
            <c:bubble3D val="0"/>
            <c:spPr>
              <a:solidFill>
                <a:srgbClr val="75A1CF"/>
              </a:solidFill>
              <a:ln>
                <a:noFill/>
              </a:ln>
              <a:effectLst/>
            </c:spPr>
            <c:extLst>
              <c:ext xmlns:c16="http://schemas.microsoft.com/office/drawing/2014/chart" uri="{C3380CC4-5D6E-409C-BE32-E72D297353CC}">
                <c16:uniqueId val="{00000009-888C-4C44-8450-AFD1B0157793}"/>
              </c:ext>
            </c:extLst>
          </c:dPt>
          <c:dPt>
            <c:idx val="9"/>
            <c:invertIfNegative val="0"/>
            <c:bubble3D val="0"/>
            <c:spPr>
              <a:solidFill>
                <a:srgbClr val="0069AA"/>
              </a:solidFill>
              <a:ln>
                <a:noFill/>
              </a:ln>
              <a:effectLst/>
            </c:spPr>
            <c:extLst>
              <c:ext xmlns:c16="http://schemas.microsoft.com/office/drawing/2014/chart" uri="{C3380CC4-5D6E-409C-BE32-E72D297353CC}">
                <c16:uniqueId val="{0000000B-888C-4C44-8450-AFD1B0157793}"/>
              </c:ext>
            </c:extLst>
          </c:dPt>
          <c:dPt>
            <c:idx val="10"/>
            <c:invertIfNegative val="0"/>
            <c:bubble3D val="0"/>
            <c:spPr>
              <a:solidFill>
                <a:srgbClr val="FDB812"/>
              </a:solidFill>
              <a:ln>
                <a:noFill/>
              </a:ln>
              <a:effectLst/>
            </c:spPr>
            <c:extLst>
              <c:ext xmlns:c16="http://schemas.microsoft.com/office/drawing/2014/chart" uri="{C3380CC4-5D6E-409C-BE32-E72D297353CC}">
                <c16:uniqueId val="{00000016-5119-40AB-B360-B8D47455035E}"/>
              </c:ext>
            </c:extLst>
          </c:dPt>
          <c:dPt>
            <c:idx val="12"/>
            <c:invertIfNegative val="0"/>
            <c:bubble3D val="0"/>
            <c:spPr>
              <a:solidFill>
                <a:srgbClr val="75A1CF"/>
              </a:solidFill>
              <a:ln>
                <a:noFill/>
              </a:ln>
              <a:effectLst/>
            </c:spPr>
            <c:extLst>
              <c:ext xmlns:c16="http://schemas.microsoft.com/office/drawing/2014/chart" uri="{C3380CC4-5D6E-409C-BE32-E72D297353CC}">
                <c16:uniqueId val="{0000000D-888C-4C44-8450-AFD1B0157793}"/>
              </c:ext>
            </c:extLst>
          </c:dPt>
          <c:dPt>
            <c:idx val="13"/>
            <c:invertIfNegative val="0"/>
            <c:bubble3D val="0"/>
            <c:spPr>
              <a:solidFill>
                <a:srgbClr val="0069AA"/>
              </a:solidFill>
              <a:ln>
                <a:noFill/>
              </a:ln>
              <a:effectLst/>
            </c:spPr>
            <c:extLst>
              <c:ext xmlns:c16="http://schemas.microsoft.com/office/drawing/2014/chart" uri="{C3380CC4-5D6E-409C-BE32-E72D297353CC}">
                <c16:uniqueId val="{0000000F-888C-4C44-8450-AFD1B0157793}"/>
              </c:ext>
            </c:extLst>
          </c:dPt>
          <c:dPt>
            <c:idx val="14"/>
            <c:invertIfNegative val="0"/>
            <c:bubble3D val="0"/>
            <c:spPr>
              <a:solidFill>
                <a:srgbClr val="FDB812"/>
              </a:solidFill>
              <a:ln>
                <a:noFill/>
              </a:ln>
              <a:effectLst/>
            </c:spPr>
            <c:extLst>
              <c:ext xmlns:c16="http://schemas.microsoft.com/office/drawing/2014/chart" uri="{C3380CC4-5D6E-409C-BE32-E72D297353CC}">
                <c16:uniqueId val="{00000017-5119-40AB-B360-B8D47455035E}"/>
              </c:ext>
            </c:extLst>
          </c:dPt>
          <c:dPt>
            <c:idx val="16"/>
            <c:invertIfNegative val="0"/>
            <c:bubble3D val="0"/>
            <c:spPr>
              <a:solidFill>
                <a:srgbClr val="75A1CF"/>
              </a:solidFill>
              <a:ln>
                <a:noFill/>
              </a:ln>
              <a:effectLst/>
            </c:spPr>
            <c:extLst>
              <c:ext xmlns:c16="http://schemas.microsoft.com/office/drawing/2014/chart" uri="{C3380CC4-5D6E-409C-BE32-E72D297353CC}">
                <c16:uniqueId val="{00000011-888C-4C44-8450-AFD1B0157793}"/>
              </c:ext>
            </c:extLst>
          </c:dPt>
          <c:dPt>
            <c:idx val="17"/>
            <c:invertIfNegative val="0"/>
            <c:bubble3D val="0"/>
            <c:spPr>
              <a:solidFill>
                <a:srgbClr val="0069AA"/>
              </a:solidFill>
              <a:ln>
                <a:noFill/>
              </a:ln>
              <a:effectLst/>
            </c:spPr>
            <c:extLst>
              <c:ext xmlns:c16="http://schemas.microsoft.com/office/drawing/2014/chart" uri="{C3380CC4-5D6E-409C-BE32-E72D297353CC}">
                <c16:uniqueId val="{00000013-888C-4C44-8450-AFD1B0157793}"/>
              </c:ext>
            </c:extLst>
          </c:dPt>
          <c:dPt>
            <c:idx val="18"/>
            <c:invertIfNegative val="0"/>
            <c:bubble3D val="0"/>
            <c:spPr>
              <a:solidFill>
                <a:srgbClr val="FDB812"/>
              </a:solidFill>
              <a:ln>
                <a:noFill/>
              </a:ln>
              <a:effectLst/>
            </c:spPr>
            <c:extLst>
              <c:ext xmlns:c16="http://schemas.microsoft.com/office/drawing/2014/chart" uri="{C3380CC4-5D6E-409C-BE32-E72D297353CC}">
                <c16:uniqueId val="{00000018-5119-40AB-B360-B8D47455035E}"/>
              </c:ext>
            </c:extLst>
          </c:dPt>
          <c:dLbls>
            <c:dLbl>
              <c:idx val="0"/>
              <c:tx>
                <c:rich>
                  <a:bodyPr/>
                  <a:lstStyle/>
                  <a:p>
                    <a:fld id="{F3C6B73F-4AA0-432D-9C46-E9E7466F0E63}" type="VALUE">
                      <a:rPr lang="en-US">
                        <a:solidFill>
                          <a:srgbClr val="75A1CF"/>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8C-4C44-8450-AFD1B0157793}"/>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888C-4C44-8450-AFD1B0157793}"/>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5119-40AB-B360-B8D47455035E}"/>
                </c:ext>
              </c:extLst>
            </c:dLbl>
            <c:dLbl>
              <c:idx val="3"/>
              <c:delete val="1"/>
              <c:extLst>
                <c:ext xmlns:c15="http://schemas.microsoft.com/office/drawing/2012/chart" uri="{CE6537A1-D6FC-4f65-9D91-7224C49458BB}"/>
                <c:ext xmlns:c16="http://schemas.microsoft.com/office/drawing/2014/chart" uri="{C3380CC4-5D6E-409C-BE32-E72D297353CC}">
                  <c16:uniqueId val="{00000014-888C-4C44-8450-AFD1B0157793}"/>
                </c:ext>
              </c:extLst>
            </c:dLbl>
            <c:dLbl>
              <c:idx val="4"/>
              <c:tx>
                <c:rich>
                  <a:bodyPr/>
                  <a:lstStyle/>
                  <a:p>
                    <a:fld id="{3E7AC993-17E3-4C46-9D71-951C45AD0AA4}" type="VALUE">
                      <a:rPr lang="en-US">
                        <a:solidFill>
                          <a:srgbClr val="75A1CF"/>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88C-4C44-8450-AFD1B0157793}"/>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888C-4C44-8450-AFD1B0157793}"/>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5119-40AB-B360-B8D47455035E}"/>
                </c:ext>
              </c:extLst>
            </c:dLbl>
            <c:dLbl>
              <c:idx val="7"/>
              <c:delete val="1"/>
              <c:extLst>
                <c:ext xmlns:c15="http://schemas.microsoft.com/office/drawing/2012/chart" uri="{CE6537A1-D6FC-4f65-9D91-7224C49458BB}"/>
                <c:ext xmlns:c16="http://schemas.microsoft.com/office/drawing/2014/chart" uri="{C3380CC4-5D6E-409C-BE32-E72D297353CC}">
                  <c16:uniqueId val="{00000015-888C-4C44-8450-AFD1B0157793}"/>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888C-4C44-8450-AFD1B0157793}"/>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888C-4C44-8450-AFD1B0157793}"/>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5119-40AB-B360-B8D47455035E}"/>
                </c:ext>
              </c:extLst>
            </c:dLbl>
            <c:dLbl>
              <c:idx val="11"/>
              <c:delete val="1"/>
              <c:extLst>
                <c:ext xmlns:c15="http://schemas.microsoft.com/office/drawing/2012/chart" uri="{CE6537A1-D6FC-4f65-9D91-7224C49458BB}"/>
                <c:ext xmlns:c16="http://schemas.microsoft.com/office/drawing/2014/chart" uri="{C3380CC4-5D6E-409C-BE32-E72D297353CC}">
                  <c16:uniqueId val="{00000016-888C-4C44-8450-AFD1B0157793}"/>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888C-4C44-8450-AFD1B0157793}"/>
                </c:ext>
              </c:extLst>
            </c:dLbl>
            <c:dLbl>
              <c:idx val="1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888C-4C44-8450-AFD1B0157793}"/>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5119-40AB-B360-B8D47455035E}"/>
                </c:ext>
              </c:extLst>
            </c:dLbl>
            <c:dLbl>
              <c:idx val="15"/>
              <c:delete val="1"/>
              <c:extLst>
                <c:ext xmlns:c15="http://schemas.microsoft.com/office/drawing/2012/chart" uri="{CE6537A1-D6FC-4f65-9D91-7224C49458BB}"/>
                <c:ext xmlns:c16="http://schemas.microsoft.com/office/drawing/2014/chart" uri="{C3380CC4-5D6E-409C-BE32-E72D297353CC}">
                  <c16:uniqueId val="{00000017-888C-4C44-8450-AFD1B0157793}"/>
                </c:ext>
              </c:extLst>
            </c:dLbl>
            <c:dLbl>
              <c:idx val="1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888C-4C44-8450-AFD1B0157793}"/>
                </c:ext>
              </c:extLst>
            </c:dLbl>
            <c:dLbl>
              <c:idx val="1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888C-4C44-8450-AFD1B0157793}"/>
                </c:ext>
              </c:extLst>
            </c:dLbl>
            <c:dLbl>
              <c:idx val="1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8-5119-40AB-B360-B8D47455035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'Assessment Presentation 2018-19'!$A$39:$B$57</c:f>
              <c:multiLvlStrCache>
                <c:ptCount val="19"/>
                <c:lvl>
                  <c:pt idx="0">
                    <c:v>G4</c:v>
                  </c:pt>
                  <c:pt idx="1">
                    <c:v>G6</c:v>
                  </c:pt>
                  <c:pt idx="2">
                    <c:v>G9</c:v>
                  </c:pt>
                  <c:pt idx="4">
                    <c:v>G4</c:v>
                  </c:pt>
                  <c:pt idx="5">
                    <c:v>G6</c:v>
                  </c:pt>
                  <c:pt idx="6">
                    <c:v>G9</c:v>
                  </c:pt>
                  <c:pt idx="8">
                    <c:v>G4</c:v>
                  </c:pt>
                  <c:pt idx="9">
                    <c:v>G6</c:v>
                  </c:pt>
                  <c:pt idx="10">
                    <c:v>G9</c:v>
                  </c:pt>
                  <c:pt idx="12">
                    <c:v>G4</c:v>
                  </c:pt>
                  <c:pt idx="13">
                    <c:v>G6</c:v>
                  </c:pt>
                  <c:pt idx="14">
                    <c:v>G9</c:v>
                  </c:pt>
                  <c:pt idx="16">
                    <c:v>G4</c:v>
                  </c:pt>
                  <c:pt idx="17">
                    <c:v>G6</c:v>
                  </c:pt>
                  <c:pt idx="18">
                    <c:v>G9</c:v>
                  </c:pt>
                </c:lvl>
                <c:lvl>
                  <c:pt idx="0">
                    <c:v>Province</c:v>
                  </c:pt>
                  <c:pt idx="4">
                    <c:v>ASD-N</c:v>
                  </c:pt>
                  <c:pt idx="8">
                    <c:v>ASD-E</c:v>
                  </c:pt>
                  <c:pt idx="12">
                    <c:v>ASD-S</c:v>
                  </c:pt>
                  <c:pt idx="16">
                    <c:v>ASD-W</c:v>
                  </c:pt>
                </c:lvl>
              </c:multiLvlStrCache>
            </c:multiLvlStrRef>
          </c:cat>
          <c:val>
            <c:numRef>
              <c:f>'Assessment Presentation 2018-19'!$C$39:$C$57</c:f>
              <c:numCache>
                <c:formatCode>General</c:formatCode>
                <c:ptCount val="19"/>
                <c:pt idx="0">
                  <c:v>67.2</c:v>
                </c:pt>
                <c:pt idx="1">
                  <c:v>71.7</c:v>
                </c:pt>
                <c:pt idx="2">
                  <c:v>73.7</c:v>
                </c:pt>
                <c:pt idx="3">
                  <c:v>0</c:v>
                </c:pt>
                <c:pt idx="4">
                  <c:v>60.2</c:v>
                </c:pt>
                <c:pt idx="5">
                  <c:v>73.3</c:v>
                </c:pt>
                <c:pt idx="6">
                  <c:v>69</c:v>
                </c:pt>
                <c:pt idx="7">
                  <c:v>0</c:v>
                </c:pt>
                <c:pt idx="8">
                  <c:v>65</c:v>
                </c:pt>
                <c:pt idx="9">
                  <c:v>69.3</c:v>
                </c:pt>
                <c:pt idx="10">
                  <c:v>73</c:v>
                </c:pt>
                <c:pt idx="11">
                  <c:v>0</c:v>
                </c:pt>
                <c:pt idx="12">
                  <c:v>72.300000000000011</c:v>
                </c:pt>
                <c:pt idx="13">
                  <c:v>71.7</c:v>
                </c:pt>
                <c:pt idx="14">
                  <c:v>75</c:v>
                </c:pt>
                <c:pt idx="15">
                  <c:v>0</c:v>
                </c:pt>
                <c:pt idx="16">
                  <c:v>65.599999999999994</c:v>
                </c:pt>
                <c:pt idx="17">
                  <c:v>72.900000000000006</c:v>
                </c:pt>
                <c:pt idx="18">
                  <c:v>74</c:v>
                </c:pt>
              </c:numCache>
            </c:numRef>
          </c:val>
          <c:extLst>
            <c:ext xmlns:c16="http://schemas.microsoft.com/office/drawing/2014/chart" uri="{C3380CC4-5D6E-409C-BE32-E72D297353CC}">
              <c16:uniqueId val="{00000018-888C-4C44-8450-AFD1B0157793}"/>
            </c:ext>
          </c:extLst>
        </c:ser>
        <c:dLbls>
          <c:dLblPos val="outEnd"/>
          <c:showLegendKey val="0"/>
          <c:showVal val="1"/>
          <c:showCatName val="0"/>
          <c:showSerName val="0"/>
          <c:showPercent val="0"/>
          <c:showBubbleSize val="0"/>
        </c:dLbls>
        <c:gapWidth val="50"/>
        <c:overlap val="-27"/>
        <c:axId val="694658752"/>
        <c:axId val="694659080"/>
      </c:barChart>
      <c:catAx>
        <c:axId val="69465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659080"/>
        <c:crosses val="autoZero"/>
        <c:auto val="1"/>
        <c:lblAlgn val="ctr"/>
        <c:lblOffset val="100"/>
        <c:noMultiLvlLbl val="0"/>
      </c:catAx>
      <c:valAx>
        <c:axId val="694659080"/>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946587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61341345489711E-2"/>
          <c:y val="0.16250013391183241"/>
          <c:w val="0.9020831146106737"/>
          <c:h val="0.68032626130067075"/>
        </c:manualLayout>
      </c:layout>
      <c:lineChart>
        <c:grouping val="standard"/>
        <c:varyColors val="0"/>
        <c:ser>
          <c:idx val="0"/>
          <c:order val="0"/>
          <c:tx>
            <c:strRef>
              <c:f>'Assessment Presentation 2018-19'!$A$117</c:f>
              <c:strCache>
                <c:ptCount val="1"/>
                <c:pt idx="0">
                  <c:v>Province</c:v>
                </c:pt>
              </c:strCache>
            </c:strRef>
          </c:tx>
          <c:spPr>
            <a:ln w="28575" cap="rnd">
              <a:solidFill>
                <a:schemeClr val="tx2"/>
              </a:solidFill>
              <a:prstDash val="sysDash"/>
              <a:round/>
            </a:ln>
            <a:effectLst/>
          </c:spPr>
          <c:marker>
            <c:symbol val="circle"/>
            <c:size val="5"/>
            <c:spPr>
              <a:solidFill>
                <a:schemeClr val="accent1"/>
              </a:solidFill>
              <a:ln w="9525">
                <a:solidFill>
                  <a:schemeClr val="tx2"/>
                </a:solidFill>
                <a:prstDash val="sysDash"/>
              </a:ln>
              <a:effectLst/>
            </c:spPr>
          </c:marker>
          <c:dPt>
            <c:idx val="0"/>
            <c:marker>
              <c:symbol val="circle"/>
              <c:size val="5"/>
              <c:spPr>
                <a:solidFill>
                  <a:schemeClr val="tx1"/>
                </a:solidFill>
                <a:ln w="9525">
                  <a:solidFill>
                    <a:schemeClr val="tx2"/>
                  </a:solidFill>
                  <a:prstDash val="sysDash"/>
                </a:ln>
                <a:effectLst/>
              </c:spPr>
            </c:marker>
            <c:bubble3D val="0"/>
            <c:extLst>
              <c:ext xmlns:c16="http://schemas.microsoft.com/office/drawing/2014/chart" uri="{C3380CC4-5D6E-409C-BE32-E72D297353CC}">
                <c16:uniqueId val="{00000006-72F5-477C-A799-65AC6C2F4F6C}"/>
              </c:ext>
            </c:extLst>
          </c:dPt>
          <c:dPt>
            <c:idx val="1"/>
            <c:marker>
              <c:symbol val="circle"/>
              <c:size val="5"/>
              <c:spPr>
                <a:solidFill>
                  <a:schemeClr val="tx1"/>
                </a:solidFill>
                <a:ln w="9525">
                  <a:solidFill>
                    <a:schemeClr val="tx2"/>
                  </a:solidFill>
                  <a:prstDash val="sysDash"/>
                </a:ln>
                <a:effectLst/>
              </c:spPr>
            </c:marker>
            <c:bubble3D val="0"/>
            <c:extLst>
              <c:ext xmlns:c16="http://schemas.microsoft.com/office/drawing/2014/chart" uri="{C3380CC4-5D6E-409C-BE32-E72D297353CC}">
                <c16:uniqueId val="{00000005-72F5-477C-A799-65AC6C2F4F6C}"/>
              </c:ext>
            </c:extLst>
          </c:dPt>
          <c:cat>
            <c:strRef>
              <c:f>'Assessment Presentation 2018-19'!$B$116:$C$116</c:f>
              <c:strCache>
                <c:ptCount val="2"/>
                <c:pt idx="0">
                  <c:v>2017-18</c:v>
                </c:pt>
                <c:pt idx="1">
                  <c:v>2018-19</c:v>
                </c:pt>
              </c:strCache>
            </c:strRef>
          </c:cat>
          <c:val>
            <c:numRef>
              <c:f>'Assessment Presentation 2018-19'!$B$117:$C$117</c:f>
              <c:numCache>
                <c:formatCode>General</c:formatCode>
                <c:ptCount val="2"/>
                <c:pt idx="0">
                  <c:v>64.5</c:v>
                </c:pt>
                <c:pt idx="1">
                  <c:v>62.8</c:v>
                </c:pt>
              </c:numCache>
            </c:numRef>
          </c:val>
          <c:smooth val="0"/>
          <c:extLst>
            <c:ext xmlns:c16="http://schemas.microsoft.com/office/drawing/2014/chart" uri="{C3380CC4-5D6E-409C-BE32-E72D297353CC}">
              <c16:uniqueId val="{00000000-72F5-477C-A799-65AC6C2F4F6C}"/>
            </c:ext>
          </c:extLst>
        </c:ser>
        <c:ser>
          <c:idx val="1"/>
          <c:order val="1"/>
          <c:tx>
            <c:strRef>
              <c:f>'Assessment Presentation 2018-19'!$A$118</c:f>
              <c:strCache>
                <c:ptCount val="1"/>
                <c:pt idx="0">
                  <c:v>ASD-N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'Assessment Presentation 2018-19'!$B$116:$C$116</c:f>
              <c:strCache>
                <c:ptCount val="2"/>
                <c:pt idx="0">
                  <c:v>2017-18</c:v>
                </c:pt>
                <c:pt idx="1">
                  <c:v>2018-19</c:v>
                </c:pt>
              </c:strCache>
            </c:strRef>
          </c:cat>
          <c:val>
            <c:numRef>
              <c:f>'Assessment Presentation 2018-19'!$B$118:$C$118</c:f>
              <c:numCache>
                <c:formatCode>0.0</c:formatCode>
                <c:ptCount val="2"/>
                <c:pt idx="0" formatCode="General">
                  <c:v>59.6</c:v>
                </c:pt>
                <c:pt idx="1">
                  <c:v>56</c:v>
                </c:pt>
              </c:numCache>
            </c:numRef>
          </c:val>
          <c:smooth val="0"/>
          <c:extLst>
            <c:ext xmlns:c16="http://schemas.microsoft.com/office/drawing/2014/chart" uri="{C3380CC4-5D6E-409C-BE32-E72D297353CC}">
              <c16:uniqueId val="{00000001-72F5-477C-A799-65AC6C2F4F6C}"/>
            </c:ext>
          </c:extLst>
        </c:ser>
        <c:ser>
          <c:idx val="2"/>
          <c:order val="2"/>
          <c:tx>
            <c:strRef>
              <c:f>'Assessment Presentation 2018-19'!$A$119</c:f>
              <c:strCache>
                <c:ptCount val="1"/>
                <c:pt idx="0">
                  <c:v>ASD-E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'Assessment Presentation 2018-19'!$B$116:$C$116</c:f>
              <c:strCache>
                <c:ptCount val="2"/>
                <c:pt idx="0">
                  <c:v>2017-18</c:v>
                </c:pt>
                <c:pt idx="1">
                  <c:v>2018-19</c:v>
                </c:pt>
              </c:strCache>
            </c:strRef>
          </c:cat>
          <c:val>
            <c:numRef>
              <c:f>'Assessment Presentation 2018-19'!$B$119:$C$119</c:f>
              <c:numCache>
                <c:formatCode>General</c:formatCode>
                <c:ptCount val="2"/>
                <c:pt idx="0">
                  <c:v>64.3</c:v>
                </c:pt>
                <c:pt idx="1">
                  <c:v>61.1</c:v>
                </c:pt>
              </c:numCache>
            </c:numRef>
          </c:val>
          <c:smooth val="0"/>
          <c:extLst>
            <c:ext xmlns:c16="http://schemas.microsoft.com/office/drawing/2014/chart" uri="{C3380CC4-5D6E-409C-BE32-E72D297353CC}">
              <c16:uniqueId val="{00000002-72F5-477C-A799-65AC6C2F4F6C}"/>
            </c:ext>
          </c:extLst>
        </c:ser>
        <c:ser>
          <c:idx val="3"/>
          <c:order val="3"/>
          <c:tx>
            <c:strRef>
              <c:f>'Assessment Presentation 2018-19'!$A$120</c:f>
              <c:strCache>
                <c:ptCount val="1"/>
                <c:pt idx="0">
                  <c:v>ASD-S</c:v>
                </c:pt>
              </c:strCache>
            </c:strRef>
          </c:tx>
          <c:spPr>
            <a:ln w="28575" cap="rnd">
              <a:solidFill>
                <a:srgbClr val="FF9900"/>
              </a:solidFill>
              <a:round/>
            </a:ln>
            <a:effectLst/>
          </c:spPr>
          <c:marker>
            <c:symbol val="circle"/>
            <c:size val="5"/>
            <c:spPr>
              <a:solidFill>
                <a:srgbClr val="FF9900"/>
              </a:solidFill>
              <a:ln w="9525">
                <a:solidFill>
                  <a:srgbClr val="FF9900"/>
                </a:solidFill>
              </a:ln>
              <a:effectLst/>
            </c:spPr>
          </c:marker>
          <c:cat>
            <c:strRef>
              <c:f>'Assessment Presentation 2018-19'!$B$116:$C$116</c:f>
              <c:strCache>
                <c:ptCount val="2"/>
                <c:pt idx="0">
                  <c:v>2017-18</c:v>
                </c:pt>
                <c:pt idx="1">
                  <c:v>2018-19</c:v>
                </c:pt>
              </c:strCache>
            </c:strRef>
          </c:cat>
          <c:val>
            <c:numRef>
              <c:f>'Assessment Presentation 2018-19'!$B$120:$C$120</c:f>
              <c:numCache>
                <c:formatCode>General</c:formatCode>
                <c:ptCount val="2"/>
                <c:pt idx="0">
                  <c:v>64.2</c:v>
                </c:pt>
                <c:pt idx="1">
                  <c:v>65.8</c:v>
                </c:pt>
              </c:numCache>
            </c:numRef>
          </c:val>
          <c:smooth val="0"/>
          <c:extLst>
            <c:ext xmlns:c16="http://schemas.microsoft.com/office/drawing/2014/chart" uri="{C3380CC4-5D6E-409C-BE32-E72D297353CC}">
              <c16:uniqueId val="{00000003-72F5-477C-A799-65AC6C2F4F6C}"/>
            </c:ext>
          </c:extLst>
        </c:ser>
        <c:ser>
          <c:idx val="4"/>
          <c:order val="4"/>
          <c:tx>
            <c:strRef>
              <c:f>'Assessment Presentation 2018-19'!$A$121</c:f>
              <c:strCache>
                <c:ptCount val="1"/>
                <c:pt idx="0">
                  <c:v>ASD-W</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'Assessment Presentation 2018-19'!$B$116:$C$116</c:f>
              <c:strCache>
                <c:ptCount val="2"/>
                <c:pt idx="0">
                  <c:v>2017-18</c:v>
                </c:pt>
                <c:pt idx="1">
                  <c:v>2018-19</c:v>
                </c:pt>
              </c:strCache>
            </c:strRef>
          </c:cat>
          <c:val>
            <c:numRef>
              <c:f>'Assessment Presentation 2018-19'!$B$121:$C$121</c:f>
              <c:numCache>
                <c:formatCode>General</c:formatCode>
                <c:ptCount val="2"/>
                <c:pt idx="0">
                  <c:v>66.900000000000006</c:v>
                </c:pt>
                <c:pt idx="1">
                  <c:v>63.5</c:v>
                </c:pt>
              </c:numCache>
            </c:numRef>
          </c:val>
          <c:smooth val="0"/>
          <c:extLst>
            <c:ext xmlns:c16="http://schemas.microsoft.com/office/drawing/2014/chart" uri="{C3380CC4-5D6E-409C-BE32-E72D297353CC}">
              <c16:uniqueId val="{00000004-72F5-477C-A799-65AC6C2F4F6C}"/>
            </c:ext>
          </c:extLst>
        </c:ser>
        <c:dLbls>
          <c:showLegendKey val="0"/>
          <c:showVal val="0"/>
          <c:showCatName val="0"/>
          <c:showSerName val="0"/>
          <c:showPercent val="0"/>
          <c:showBubbleSize val="0"/>
        </c:dLbls>
        <c:marker val="1"/>
        <c:smooth val="0"/>
        <c:axId val="682296624"/>
        <c:axId val="682293672"/>
      </c:lineChart>
      <c:catAx>
        <c:axId val="682296624"/>
        <c:scaling>
          <c:orientation val="minMax"/>
        </c:scaling>
        <c:delete val="1"/>
        <c:axPos val="b"/>
        <c:numFmt formatCode="General" sourceLinked="1"/>
        <c:majorTickMark val="none"/>
        <c:minorTickMark val="none"/>
        <c:tickLblPos val="nextTo"/>
        <c:crossAx val="682293672"/>
        <c:crosses val="autoZero"/>
        <c:auto val="1"/>
        <c:lblAlgn val="ctr"/>
        <c:lblOffset val="100"/>
        <c:noMultiLvlLbl val="0"/>
      </c:catAx>
      <c:valAx>
        <c:axId val="682293672"/>
        <c:scaling>
          <c:orientation val="minMax"/>
        </c:scaling>
        <c:delete val="1"/>
        <c:axPos val="l"/>
        <c:numFmt formatCode="General" sourceLinked="1"/>
        <c:majorTickMark val="none"/>
        <c:minorTickMark val="none"/>
        <c:tickLblPos val="nextTo"/>
        <c:crossAx val="682296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600" b="1" i="0" baseline="0" dirty="0">
                <a:solidFill>
                  <a:schemeClr val="tx1"/>
                </a:solidFill>
                <a:effectLst/>
                <a:latin typeface="Arial" panose="020B0604020202020204" pitchFamily="34" charset="0"/>
                <a:cs typeface="Arial" panose="020B0604020202020204" pitchFamily="34" charset="0"/>
              </a:rPr>
              <a:t>Percentage of Students by Achievement Level</a:t>
            </a:r>
            <a:endParaRPr lang="en-CA" sz="1600" b="1" dirty="0">
              <a:solidFill>
                <a:schemeClr val="tx1"/>
              </a:solidFill>
              <a:effectLst/>
              <a:latin typeface="Arial" panose="020B0604020202020204" pitchFamily="34" charset="0"/>
              <a:cs typeface="Arial" panose="020B0604020202020204" pitchFamily="34" charset="0"/>
            </a:endParaRPr>
          </a:p>
        </c:rich>
      </c:tx>
      <c:layout>
        <c:manualLayout>
          <c:xMode val="edge"/>
          <c:yMode val="edge"/>
          <c:x val="0.11894760751059964"/>
          <c:y val="1.81159420289855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667911703344775"/>
          <c:y val="0.14257246376811591"/>
          <c:w val="0.75847583955851672"/>
          <c:h val="0.69008615770854742"/>
        </c:manualLayout>
      </c:layout>
      <c:barChart>
        <c:barDir val="col"/>
        <c:grouping val="clustered"/>
        <c:varyColors val="0"/>
        <c:ser>
          <c:idx val="0"/>
          <c:order val="0"/>
          <c:tx>
            <c:strRef>
              <c:f>'G10 MATH'!$B$10</c:f>
              <c:strCache>
                <c:ptCount val="1"/>
                <c:pt idx="0">
                  <c:v>2017-18</c:v>
                </c:pt>
              </c:strCache>
            </c:strRef>
          </c:tx>
          <c:spPr>
            <a:solidFill>
              <a:srgbClr val="FDB8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MATH'!$A$11:$A$13</c:f>
              <c:strCache>
                <c:ptCount val="3"/>
                <c:pt idx="0">
                  <c:v>Below Appropriate</c:v>
                </c:pt>
                <c:pt idx="1">
                  <c:v>Appropriate</c:v>
                </c:pt>
                <c:pt idx="2">
                  <c:v>Strong</c:v>
                </c:pt>
              </c:strCache>
            </c:strRef>
          </c:cat>
          <c:val>
            <c:numRef>
              <c:f>'G10 MATH'!$B$11:$B$13</c:f>
              <c:numCache>
                <c:formatCode>General</c:formatCode>
                <c:ptCount val="3"/>
                <c:pt idx="0">
                  <c:v>35.5</c:v>
                </c:pt>
                <c:pt idx="1">
                  <c:v>62.7</c:v>
                </c:pt>
                <c:pt idx="2">
                  <c:v>1.8</c:v>
                </c:pt>
              </c:numCache>
            </c:numRef>
          </c:val>
          <c:extLst>
            <c:ext xmlns:c16="http://schemas.microsoft.com/office/drawing/2014/chart" uri="{C3380CC4-5D6E-409C-BE32-E72D297353CC}">
              <c16:uniqueId val="{00000000-2F57-4C09-9C5C-6DEA4142D563}"/>
            </c:ext>
          </c:extLst>
        </c:ser>
        <c:ser>
          <c:idx val="1"/>
          <c:order val="1"/>
          <c:tx>
            <c:strRef>
              <c:f>'G10 MATH'!$C$10</c:f>
              <c:strCache>
                <c:ptCount val="1"/>
                <c:pt idx="0">
                  <c:v>2018-19</c:v>
                </c:pt>
              </c:strCache>
            </c:strRef>
          </c:tx>
          <c:spPr>
            <a:solidFill>
              <a:srgbClr val="0069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MATH'!$A$11:$A$13</c:f>
              <c:strCache>
                <c:ptCount val="3"/>
                <c:pt idx="0">
                  <c:v>Below Appropriate</c:v>
                </c:pt>
                <c:pt idx="1">
                  <c:v>Appropriate</c:v>
                </c:pt>
                <c:pt idx="2">
                  <c:v>Strong</c:v>
                </c:pt>
              </c:strCache>
            </c:strRef>
          </c:cat>
          <c:val>
            <c:numRef>
              <c:f>'G10 MATH'!$C$11:$C$13</c:f>
              <c:numCache>
                <c:formatCode>General</c:formatCode>
                <c:ptCount val="3"/>
                <c:pt idx="0">
                  <c:v>37.200000000000003</c:v>
                </c:pt>
                <c:pt idx="1">
                  <c:v>61.3</c:v>
                </c:pt>
                <c:pt idx="2">
                  <c:v>1.5</c:v>
                </c:pt>
              </c:numCache>
            </c:numRef>
          </c:val>
          <c:extLst>
            <c:ext xmlns:c16="http://schemas.microsoft.com/office/drawing/2014/chart" uri="{C3380CC4-5D6E-409C-BE32-E72D297353CC}">
              <c16:uniqueId val="{00000001-2F57-4C09-9C5C-6DEA4142D563}"/>
            </c:ext>
          </c:extLst>
        </c:ser>
        <c:dLbls>
          <c:dLblPos val="outEnd"/>
          <c:showLegendKey val="0"/>
          <c:showVal val="1"/>
          <c:showCatName val="0"/>
          <c:showSerName val="0"/>
          <c:showPercent val="0"/>
          <c:showBubbleSize val="0"/>
        </c:dLbls>
        <c:gapWidth val="130"/>
        <c:overlap val="-27"/>
        <c:axId val="625576456"/>
        <c:axId val="625575472"/>
      </c:barChart>
      <c:catAx>
        <c:axId val="62557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5472"/>
        <c:crosses val="autoZero"/>
        <c:auto val="1"/>
        <c:lblAlgn val="ctr"/>
        <c:lblOffset val="100"/>
        <c:noMultiLvlLbl val="0"/>
      </c:catAx>
      <c:valAx>
        <c:axId val="625575472"/>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CA" b="1">
                    <a:solidFill>
                      <a:schemeClr val="tx1"/>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6456"/>
        <c:crosses val="autoZero"/>
        <c:crossBetween val="between"/>
        <c:majorUnit val="20"/>
      </c:valAx>
      <c:spPr>
        <a:noFill/>
        <a:ln>
          <a:noFill/>
        </a:ln>
        <a:effectLst/>
      </c:spPr>
    </c:plotArea>
    <c:legend>
      <c:legendPos val="r"/>
      <c:layout>
        <c:manualLayout>
          <c:xMode val="edge"/>
          <c:yMode val="edge"/>
          <c:x val="0.84455666599367385"/>
          <c:y val="0.20556601620449622"/>
          <c:w val="0.13193906050205262"/>
          <c:h val="0.2060776370345011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CA" sz="1600" dirty="0"/>
              <a:t>Mathematics Scores 2007-2016</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Mathematics!$B$7</c:f>
              <c:strCache>
                <c:ptCount val="1"/>
                <c:pt idx="0">
                  <c:v>Anglophone</c:v>
                </c:pt>
              </c:strCache>
            </c:strRef>
          </c:tx>
          <c:spPr>
            <a:ln w="28575" cap="rnd">
              <a:solidFill>
                <a:srgbClr val="0069AA"/>
              </a:solidFill>
              <a:round/>
            </a:ln>
            <a:effectLst/>
          </c:spPr>
          <c:marker>
            <c:symbol val="circle"/>
            <c:size val="5"/>
            <c:spPr>
              <a:solidFill>
                <a:srgbClr val="0069AA"/>
              </a:solidFill>
              <a:ln w="9525">
                <a:solidFill>
                  <a:srgbClr val="0069AA"/>
                </a:solidFill>
              </a:ln>
              <a:effectLst/>
            </c:spPr>
          </c:marker>
          <c:cat>
            <c:strRef>
              <c:f>Mathematics!$C$5:$G$5</c:f>
              <c:strCache>
                <c:ptCount val="4"/>
                <c:pt idx="0">
                  <c:v>2007</c:v>
                </c:pt>
                <c:pt idx="1">
                  <c:v>2010*</c:v>
                </c:pt>
                <c:pt idx="2">
                  <c:v>2013</c:v>
                </c:pt>
                <c:pt idx="3">
                  <c:v>2016</c:v>
                </c:pt>
              </c:strCache>
            </c:strRef>
          </c:cat>
          <c:val>
            <c:numRef>
              <c:f>Mathematics!$C$7:$G$7</c:f>
              <c:numCache>
                <c:formatCode>0</c:formatCode>
                <c:ptCount val="4"/>
                <c:pt idx="0">
                  <c:v>462</c:v>
                </c:pt>
                <c:pt idx="1">
                  <c:v>466</c:v>
                </c:pt>
                <c:pt idx="2">
                  <c:v>470</c:v>
                </c:pt>
                <c:pt idx="3">
                  <c:v>498</c:v>
                </c:pt>
              </c:numCache>
            </c:numRef>
          </c:val>
          <c:smooth val="0"/>
          <c:extLst>
            <c:ext xmlns:c16="http://schemas.microsoft.com/office/drawing/2014/chart" uri="{C3380CC4-5D6E-409C-BE32-E72D297353CC}">
              <c16:uniqueId val="{00000000-F18D-4507-B185-0200DFF3BCA4}"/>
            </c:ext>
          </c:extLst>
        </c:ser>
        <c:ser>
          <c:idx val="1"/>
          <c:order val="1"/>
          <c:tx>
            <c:strRef>
              <c:f>Mathematics!$B$8</c:f>
              <c:strCache>
                <c:ptCount val="1"/>
                <c:pt idx="0">
                  <c:v>Francophone</c:v>
                </c:pt>
              </c:strCache>
            </c:strRef>
          </c:tx>
          <c:spPr>
            <a:ln w="28575" cap="rnd">
              <a:solidFill>
                <a:srgbClr val="F79646"/>
              </a:solidFill>
              <a:round/>
            </a:ln>
            <a:effectLst/>
          </c:spPr>
          <c:marker>
            <c:symbol val="circle"/>
            <c:size val="5"/>
            <c:spPr>
              <a:solidFill>
                <a:srgbClr val="F79646"/>
              </a:solidFill>
              <a:ln w="9525">
                <a:solidFill>
                  <a:srgbClr val="F79646"/>
                </a:solidFill>
              </a:ln>
              <a:effectLst/>
            </c:spPr>
          </c:marker>
          <c:cat>
            <c:strRef>
              <c:f>Mathematics!$C$5:$G$5</c:f>
              <c:strCache>
                <c:ptCount val="4"/>
                <c:pt idx="0">
                  <c:v>2007</c:v>
                </c:pt>
                <c:pt idx="1">
                  <c:v>2010*</c:v>
                </c:pt>
                <c:pt idx="2">
                  <c:v>2013</c:v>
                </c:pt>
                <c:pt idx="3">
                  <c:v>2016</c:v>
                </c:pt>
              </c:strCache>
            </c:strRef>
          </c:cat>
          <c:val>
            <c:numRef>
              <c:f>Mathematics!$C$8:$G$8</c:f>
              <c:numCache>
                <c:formatCode>0</c:formatCode>
                <c:ptCount val="4"/>
                <c:pt idx="0">
                  <c:v>460</c:v>
                </c:pt>
                <c:pt idx="1">
                  <c:v>507</c:v>
                </c:pt>
                <c:pt idx="2">
                  <c:v>507</c:v>
                </c:pt>
                <c:pt idx="3">
                  <c:v>467</c:v>
                </c:pt>
              </c:numCache>
            </c:numRef>
          </c:val>
          <c:smooth val="0"/>
          <c:extLst>
            <c:ext xmlns:c16="http://schemas.microsoft.com/office/drawing/2014/chart" uri="{C3380CC4-5D6E-409C-BE32-E72D297353CC}">
              <c16:uniqueId val="{00000001-F18D-4507-B185-0200DFF3BCA4}"/>
            </c:ext>
          </c:extLst>
        </c:ser>
        <c:ser>
          <c:idx val="2"/>
          <c:order val="2"/>
          <c:tx>
            <c:strRef>
              <c:f>Mathematics!$B$9</c:f>
              <c:strCache>
                <c:ptCount val="1"/>
                <c:pt idx="0">
                  <c:v>New Brunswick (combined)</c:v>
                </c:pt>
              </c:strCache>
            </c:strRef>
          </c:tx>
          <c:spPr>
            <a:ln w="28575" cap="rnd">
              <a:solidFill>
                <a:schemeClr val="tx1"/>
              </a:solidFill>
              <a:prstDash val="sysDash"/>
              <a:round/>
            </a:ln>
            <a:effectLst/>
          </c:spPr>
          <c:marker>
            <c:symbol val="circle"/>
            <c:size val="5"/>
            <c:spPr>
              <a:solidFill>
                <a:schemeClr val="tx1"/>
              </a:solidFill>
              <a:ln w="9525">
                <a:solidFill>
                  <a:schemeClr val="tx1"/>
                </a:solidFill>
                <a:prstDash val="sysDash"/>
              </a:ln>
              <a:effectLst/>
            </c:spPr>
          </c:marker>
          <c:cat>
            <c:strRef>
              <c:f>Mathematics!$C$5:$G$5</c:f>
              <c:strCache>
                <c:ptCount val="4"/>
                <c:pt idx="0">
                  <c:v>2007</c:v>
                </c:pt>
                <c:pt idx="1">
                  <c:v>2010*</c:v>
                </c:pt>
                <c:pt idx="2">
                  <c:v>2013</c:v>
                </c:pt>
                <c:pt idx="3">
                  <c:v>2016</c:v>
                </c:pt>
              </c:strCache>
            </c:strRef>
          </c:cat>
          <c:val>
            <c:numRef>
              <c:f>Mathematics!$C$9:$G$9</c:f>
              <c:numCache>
                <c:formatCode>0</c:formatCode>
                <c:ptCount val="4"/>
                <c:pt idx="0">
                  <c:v>461</c:v>
                </c:pt>
                <c:pt idx="1">
                  <c:v>478</c:v>
                </c:pt>
                <c:pt idx="2">
                  <c:v>480</c:v>
                </c:pt>
                <c:pt idx="3">
                  <c:v>489</c:v>
                </c:pt>
              </c:numCache>
            </c:numRef>
          </c:val>
          <c:smooth val="0"/>
          <c:extLst>
            <c:ext xmlns:c16="http://schemas.microsoft.com/office/drawing/2014/chart" uri="{C3380CC4-5D6E-409C-BE32-E72D297353CC}">
              <c16:uniqueId val="{00000002-F18D-4507-B185-0200DFF3BCA4}"/>
            </c:ext>
          </c:extLst>
        </c:ser>
        <c:ser>
          <c:idx val="3"/>
          <c:order val="3"/>
          <c:tx>
            <c:strRef>
              <c:f>Mathematics!$B$10</c:f>
              <c:strCache>
                <c:ptCount val="1"/>
                <c:pt idx="0">
                  <c:v>Canada</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Mathematics!$C$5:$G$5</c:f>
              <c:strCache>
                <c:ptCount val="4"/>
                <c:pt idx="0">
                  <c:v>2007</c:v>
                </c:pt>
                <c:pt idx="1">
                  <c:v>2010*</c:v>
                </c:pt>
                <c:pt idx="2">
                  <c:v>2013</c:v>
                </c:pt>
                <c:pt idx="3">
                  <c:v>2016</c:v>
                </c:pt>
              </c:strCache>
            </c:strRef>
          </c:cat>
          <c:val>
            <c:numRef>
              <c:f>Mathematics!$C$10:$G$10</c:f>
              <c:numCache>
                <c:formatCode>0</c:formatCode>
                <c:ptCount val="4"/>
                <c:pt idx="0">
                  <c:v>500</c:v>
                </c:pt>
                <c:pt idx="1">
                  <c:v>500</c:v>
                </c:pt>
                <c:pt idx="2">
                  <c:v>507</c:v>
                </c:pt>
                <c:pt idx="3">
                  <c:v>507</c:v>
                </c:pt>
              </c:numCache>
            </c:numRef>
          </c:val>
          <c:smooth val="0"/>
          <c:extLst>
            <c:ext xmlns:c16="http://schemas.microsoft.com/office/drawing/2014/chart" uri="{C3380CC4-5D6E-409C-BE32-E72D297353CC}">
              <c16:uniqueId val="{00000003-F18D-4507-B185-0200DFF3BCA4}"/>
            </c:ext>
          </c:extLst>
        </c:ser>
        <c:dLbls>
          <c:showLegendKey val="0"/>
          <c:showVal val="0"/>
          <c:showCatName val="0"/>
          <c:showSerName val="0"/>
          <c:showPercent val="0"/>
          <c:showBubbleSize val="0"/>
        </c:dLbls>
        <c:marker val="1"/>
        <c:smooth val="0"/>
        <c:axId val="559944968"/>
        <c:axId val="559945296"/>
      </c:lineChart>
      <c:catAx>
        <c:axId val="559944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9945296"/>
        <c:crosses val="autoZero"/>
        <c:auto val="1"/>
        <c:lblAlgn val="ctr"/>
        <c:lblOffset val="100"/>
        <c:noMultiLvlLbl val="0"/>
      </c:catAx>
      <c:valAx>
        <c:axId val="559945296"/>
        <c:scaling>
          <c:orientation val="minMax"/>
          <c:min val="4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99449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CA"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dirty="0">
                <a:solidFill>
                  <a:schemeClr val="tx1"/>
                </a:solidFill>
                <a:latin typeface="Arial" panose="020B0604020202020204" pitchFamily="34" charset="0"/>
                <a:cs typeface="Arial" panose="020B0604020202020204" pitchFamily="34" charset="0"/>
              </a:rPr>
              <a:t>Mathematics % of students </a:t>
            </a:r>
          </a:p>
          <a:p>
            <a:pPr>
              <a:defRPr sz="1200" b="1">
                <a:solidFill>
                  <a:schemeClr val="tx1"/>
                </a:solidFill>
                <a:latin typeface="Arial" panose="020B0604020202020204" pitchFamily="34" charset="0"/>
                <a:cs typeface="Arial" panose="020B0604020202020204" pitchFamily="34" charset="0"/>
              </a:defRPr>
            </a:pPr>
            <a:r>
              <a:rPr lang="en-US" sz="1600" b="1" dirty="0">
                <a:solidFill>
                  <a:schemeClr val="tx1"/>
                </a:solidFill>
                <a:latin typeface="Arial" panose="020B0604020202020204" pitchFamily="34" charset="0"/>
                <a:cs typeface="Arial" panose="020B0604020202020204" pitchFamily="34" charset="0"/>
              </a:rPr>
              <a:t>at level 2 or above</a:t>
            </a:r>
          </a:p>
        </c:rich>
      </c:tx>
      <c:layout>
        <c:manualLayout>
          <c:xMode val="edge"/>
          <c:yMode val="edge"/>
          <c:x val="0.21881031411716256"/>
          <c:y val="1.5835540423343931E-2"/>
        </c:manualLayout>
      </c:layout>
      <c:overlay val="0"/>
      <c:spPr>
        <a:noFill/>
        <a:ln>
          <a:noFill/>
        </a:ln>
        <a:effectLst/>
      </c:spPr>
      <c:txPr>
        <a:bodyPr rot="0" spcFirstLastPara="1" vertOverflow="ellipsis" vert="horz" wrap="square" anchor="ctr" anchorCtr="1"/>
        <a:lstStyle/>
        <a:p>
          <a:pPr>
            <a:defRPr lang="en-CA"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4202576428493482E-2"/>
          <c:y val="0.15073913174646275"/>
          <c:w val="0.90241906304381536"/>
          <c:h val="0.57860816966844653"/>
        </c:manualLayout>
      </c:layout>
      <c:lineChart>
        <c:grouping val="standard"/>
        <c:varyColors val="0"/>
        <c:ser>
          <c:idx val="0"/>
          <c:order val="0"/>
          <c:tx>
            <c:strRef>
              <c:f>Mathematics!$B$11</c:f>
              <c:strCache>
                <c:ptCount val="1"/>
                <c:pt idx="0">
                  <c:v>Anglophone</c:v>
                </c:pt>
              </c:strCache>
            </c:strRef>
          </c:tx>
          <c:spPr>
            <a:ln w="31750" cap="rnd">
              <a:solidFill>
                <a:srgbClr val="2E75B6"/>
              </a:solidFill>
              <a:round/>
            </a:ln>
            <a:effectLst/>
          </c:spPr>
          <c:marker>
            <c:symbol val="none"/>
          </c:marker>
          <c:dLbls>
            <c:spPr>
              <a:solidFill>
                <a:srgbClr val="2E75B6"/>
              </a:solidFill>
              <a:ln>
                <a:noFill/>
              </a:ln>
              <a:effectLst/>
            </c:spPr>
            <c:txPr>
              <a:bodyPr rot="0" spcFirstLastPara="1" vertOverflow="ellipsis" vert="horz" wrap="square" anchor="ctr" anchorCtr="1"/>
              <a:lstStyle/>
              <a:p>
                <a:pPr>
                  <a:defRPr lang="en-CA"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Mathematics!$C$4:$I$4</c:f>
              <c:strCache>
                <c:ptCount val="2"/>
                <c:pt idx="0">
                  <c:v>2010*</c:v>
                </c:pt>
                <c:pt idx="1">
                  <c:v>2016</c:v>
                </c:pt>
              </c:strCache>
            </c:strRef>
          </c:cat>
          <c:val>
            <c:numRef>
              <c:f>Mathematics!$C$11:$I$11</c:f>
              <c:numCache>
                <c:formatCode>0%</c:formatCode>
                <c:ptCount val="2"/>
                <c:pt idx="0">
                  <c:v>0.87</c:v>
                </c:pt>
                <c:pt idx="1">
                  <c:v>0.84</c:v>
                </c:pt>
              </c:numCache>
            </c:numRef>
          </c:val>
          <c:smooth val="0"/>
          <c:extLst>
            <c:ext xmlns:c16="http://schemas.microsoft.com/office/drawing/2014/chart" uri="{C3380CC4-5D6E-409C-BE32-E72D297353CC}">
              <c16:uniqueId val="{00000000-C81F-431C-8F6E-52487758CC49}"/>
            </c:ext>
          </c:extLst>
        </c:ser>
        <c:ser>
          <c:idx val="1"/>
          <c:order val="1"/>
          <c:tx>
            <c:strRef>
              <c:f>Mathematics!$B$12</c:f>
              <c:strCache>
                <c:ptCount val="1"/>
                <c:pt idx="0">
                  <c:v>Francophone</c:v>
                </c:pt>
              </c:strCache>
            </c:strRef>
          </c:tx>
          <c:spPr>
            <a:ln w="31750" cap="rnd">
              <a:solidFill>
                <a:schemeClr val="accent2"/>
              </a:solidFill>
              <a:round/>
            </a:ln>
            <a:effectLst/>
          </c:spPr>
          <c:marker>
            <c:symbol val="none"/>
          </c:marker>
          <c:dLbls>
            <c:spPr>
              <a:solidFill>
                <a:srgbClr val="ED7D31"/>
              </a:solidFill>
              <a:ln>
                <a:solidFill>
                  <a:srgbClr val="FF0000"/>
                </a:solidFill>
              </a:ln>
              <a:effectLst/>
            </c:spPr>
            <c:txPr>
              <a:bodyPr rot="0" spcFirstLastPara="1" vertOverflow="ellipsis" vert="horz" wrap="square" anchor="ctr" anchorCtr="1"/>
              <a:lstStyle/>
              <a:p>
                <a:pPr>
                  <a:defRPr lang="en-CA"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Mathematics!$C$4:$I$4</c:f>
              <c:strCache>
                <c:ptCount val="2"/>
                <c:pt idx="0">
                  <c:v>2010*</c:v>
                </c:pt>
                <c:pt idx="1">
                  <c:v>2016</c:v>
                </c:pt>
              </c:strCache>
            </c:strRef>
          </c:cat>
          <c:val>
            <c:numRef>
              <c:f>Mathematics!$C$12:$I$12</c:f>
              <c:numCache>
                <c:formatCode>0%</c:formatCode>
                <c:ptCount val="2"/>
                <c:pt idx="0">
                  <c:v>0.91</c:v>
                </c:pt>
                <c:pt idx="1">
                  <c:v>0.77</c:v>
                </c:pt>
              </c:numCache>
            </c:numRef>
          </c:val>
          <c:smooth val="0"/>
          <c:extLst>
            <c:ext xmlns:c16="http://schemas.microsoft.com/office/drawing/2014/chart" uri="{C3380CC4-5D6E-409C-BE32-E72D297353CC}">
              <c16:uniqueId val="{00000001-C81F-431C-8F6E-52487758CC49}"/>
            </c:ext>
          </c:extLst>
        </c:ser>
        <c:ser>
          <c:idx val="2"/>
          <c:order val="2"/>
          <c:tx>
            <c:strRef>
              <c:f>Mathematics!$B$13</c:f>
              <c:strCache>
                <c:ptCount val="1"/>
                <c:pt idx="0">
                  <c:v>New Brunswick</c:v>
                </c:pt>
              </c:strCache>
            </c:strRef>
          </c:tx>
          <c:spPr>
            <a:ln w="31750" cap="rnd">
              <a:solidFill>
                <a:srgbClr val="595959"/>
              </a:solidFill>
              <a:prstDash val="sysDash"/>
              <a:round/>
            </a:ln>
            <a:effectLst/>
          </c:spPr>
          <c:marker>
            <c:symbol val="none"/>
          </c:marker>
          <c:dPt>
            <c:idx val="1"/>
            <c:marker>
              <c:symbol val="none"/>
            </c:marker>
            <c:bubble3D val="0"/>
            <c:spPr>
              <a:ln w="31750" cap="rnd">
                <a:solidFill>
                  <a:srgbClr val="000000"/>
                </a:solidFill>
                <a:prstDash val="sysDash"/>
                <a:round/>
              </a:ln>
              <a:effectLst/>
            </c:spPr>
            <c:extLst>
              <c:ext xmlns:c16="http://schemas.microsoft.com/office/drawing/2014/chart" uri="{C3380CC4-5D6E-409C-BE32-E72D297353CC}">
                <c16:uniqueId val="{00000002-C81F-431C-8F6E-52487758CC49}"/>
              </c:ext>
            </c:extLst>
          </c:dPt>
          <c:dLbls>
            <c:dLbl>
              <c:idx val="1"/>
              <c:spPr>
                <a:solidFill>
                  <a:srgbClr val="000000"/>
                </a:solidFill>
                <a:ln>
                  <a:solidFill>
                    <a:srgbClr val="595959"/>
                  </a:solidFill>
                </a:ln>
                <a:effectLst/>
              </c:spPr>
              <c:txPr>
                <a:bodyPr rot="0" spcFirstLastPara="1" vertOverflow="ellipsis" vert="horz" wrap="square" anchor="ctr" anchorCtr="1"/>
                <a:lstStyle/>
                <a:p>
                  <a:pPr>
                    <a:defRPr lang="en-CA"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C81F-431C-8F6E-52487758CC49}"/>
                </c:ext>
              </c:extLst>
            </c:dLbl>
            <c:spPr>
              <a:solidFill>
                <a:srgbClr val="000000"/>
              </a:solidFill>
              <a:ln>
                <a:noFill/>
              </a:ln>
              <a:effectLst/>
            </c:spPr>
            <c:txPr>
              <a:bodyPr rot="0" spcFirstLastPara="1" vertOverflow="ellipsis" vert="horz" wrap="square" anchor="ctr" anchorCtr="1"/>
              <a:lstStyle/>
              <a:p>
                <a:pPr>
                  <a:defRPr lang="en-CA"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Mathematics!$C$4:$I$4</c:f>
              <c:strCache>
                <c:ptCount val="2"/>
                <c:pt idx="0">
                  <c:v>2010*</c:v>
                </c:pt>
                <c:pt idx="1">
                  <c:v>2016</c:v>
                </c:pt>
              </c:strCache>
            </c:strRef>
          </c:cat>
          <c:val>
            <c:numRef>
              <c:f>Mathematics!$C$13:$I$13</c:f>
              <c:numCache>
                <c:formatCode>0%</c:formatCode>
                <c:ptCount val="2"/>
                <c:pt idx="0">
                  <c:v>0.89</c:v>
                </c:pt>
                <c:pt idx="1">
                  <c:v>0.82</c:v>
                </c:pt>
              </c:numCache>
            </c:numRef>
          </c:val>
          <c:smooth val="0"/>
          <c:extLst>
            <c:ext xmlns:c16="http://schemas.microsoft.com/office/drawing/2014/chart" uri="{C3380CC4-5D6E-409C-BE32-E72D297353CC}">
              <c16:uniqueId val="{00000003-C81F-431C-8F6E-52487758CC49}"/>
            </c:ext>
          </c:extLst>
        </c:ser>
        <c:ser>
          <c:idx val="3"/>
          <c:order val="3"/>
          <c:tx>
            <c:strRef>
              <c:f>Mathematics!$B$14</c:f>
              <c:strCache>
                <c:ptCount val="1"/>
                <c:pt idx="0">
                  <c:v>Canada</c:v>
                </c:pt>
              </c:strCache>
            </c:strRef>
          </c:tx>
          <c:spPr>
            <a:ln w="31750" cap="rnd">
              <a:solidFill>
                <a:srgbClr val="FF0000"/>
              </a:solidFill>
              <a:round/>
            </a:ln>
            <a:effectLst/>
          </c:spPr>
          <c:marker>
            <c:symbol val="none"/>
          </c:marker>
          <c:dLbls>
            <c:spPr>
              <a:solidFill>
                <a:srgbClr val="FF0000"/>
              </a:solidFill>
              <a:ln>
                <a:noFill/>
              </a:ln>
              <a:effectLst/>
            </c:spPr>
            <c:txPr>
              <a:bodyPr rot="0" spcFirstLastPara="1" vertOverflow="ellipsis" vert="horz" wrap="square" anchor="ctr" anchorCtr="1"/>
              <a:lstStyle/>
              <a:p>
                <a:pPr>
                  <a:defRPr lang="en-CA"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Mathematics!$C$4:$I$4</c:f>
              <c:strCache>
                <c:ptCount val="2"/>
                <c:pt idx="0">
                  <c:v>2010*</c:v>
                </c:pt>
                <c:pt idx="1">
                  <c:v>2016</c:v>
                </c:pt>
              </c:strCache>
            </c:strRef>
          </c:cat>
          <c:val>
            <c:numRef>
              <c:f>Mathematics!$C$14:$I$14</c:f>
              <c:numCache>
                <c:formatCode>0%</c:formatCode>
                <c:ptCount val="2"/>
                <c:pt idx="0">
                  <c:v>0.91</c:v>
                </c:pt>
                <c:pt idx="1">
                  <c:v>0.88</c:v>
                </c:pt>
              </c:numCache>
            </c:numRef>
          </c:val>
          <c:smooth val="0"/>
          <c:extLst>
            <c:ext xmlns:c16="http://schemas.microsoft.com/office/drawing/2014/chart" uri="{C3380CC4-5D6E-409C-BE32-E72D297353CC}">
              <c16:uniqueId val="{00000004-C81F-431C-8F6E-52487758CC49}"/>
            </c:ext>
          </c:extLst>
        </c:ser>
        <c:dLbls>
          <c:dLblPos val="ctr"/>
          <c:showLegendKey val="0"/>
          <c:showVal val="1"/>
          <c:showCatName val="0"/>
          <c:showSerName val="0"/>
          <c:showPercent val="0"/>
          <c:showBubbleSize val="0"/>
        </c:dLbls>
        <c:smooth val="0"/>
        <c:axId val="117967400"/>
        <c:axId val="192355760"/>
      </c:lineChart>
      <c:catAx>
        <c:axId val="1179674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CA" sz="1200" b="1" i="0" u="none" strike="noStrike" kern="1200" cap="all" baseline="0">
                <a:solidFill>
                  <a:schemeClr val="tx1"/>
                </a:solidFill>
                <a:latin typeface="Arial" panose="020B0604020202020204" pitchFamily="34" charset="0"/>
                <a:ea typeface="+mn-ea"/>
                <a:cs typeface="Arial" panose="020B0604020202020204" pitchFamily="34" charset="0"/>
              </a:defRPr>
            </a:pPr>
            <a:endParaRPr lang="en-US"/>
          </a:p>
        </c:txPr>
        <c:crossAx val="192355760"/>
        <c:crosses val="autoZero"/>
        <c:auto val="1"/>
        <c:lblAlgn val="ctr"/>
        <c:lblOffset val="100"/>
        <c:noMultiLvlLbl val="0"/>
      </c:catAx>
      <c:valAx>
        <c:axId val="192355760"/>
        <c:scaling>
          <c:orientation val="minMax"/>
        </c:scaling>
        <c:delete val="1"/>
        <c:axPos val="l"/>
        <c:numFmt formatCode="0%" sourceLinked="1"/>
        <c:majorTickMark val="none"/>
        <c:minorTickMark val="none"/>
        <c:tickLblPos val="nextTo"/>
        <c:crossAx val="117967400"/>
        <c:crosses val="autoZero"/>
        <c:crossBetween val="between"/>
      </c:valAx>
      <c:spPr>
        <a:noFill/>
        <a:ln>
          <a:noFill/>
        </a:ln>
        <a:effectLst/>
      </c:spPr>
    </c:plotArea>
    <c:legend>
      <c:legendPos val="b"/>
      <c:layout>
        <c:manualLayout>
          <c:xMode val="edge"/>
          <c:yMode val="edge"/>
          <c:x val="2.2683597810667536E-2"/>
          <c:y val="0.82026757919794913"/>
          <c:w val="0.97731640218933247"/>
          <c:h val="0.179732420802050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lang="en-CA"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lang="en-CA" sz="900" b="0" i="0" u="none" strike="noStrike" kern="1200" baseline="0">
          <a:solidFill>
            <a:schemeClr val="dk1"/>
          </a:solidFill>
          <a:latin typeface="+mn-lt"/>
          <a:ea typeface="+mn-ea"/>
          <a:cs typeface="+mn-cs"/>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5A1CF"/>
              </a:solidFill>
              <a:ln>
                <a:noFill/>
              </a:ln>
              <a:effectLst/>
            </c:spPr>
            <c:extLst>
              <c:ext xmlns:c16="http://schemas.microsoft.com/office/drawing/2014/chart" uri="{C3380CC4-5D6E-409C-BE32-E72D297353CC}">
                <c16:uniqueId val="{00000001-DF99-4EF0-BC73-6C052A3BB840}"/>
              </c:ext>
            </c:extLst>
          </c:dPt>
          <c:dPt>
            <c:idx val="1"/>
            <c:invertIfNegative val="0"/>
            <c:bubble3D val="0"/>
            <c:spPr>
              <a:solidFill>
                <a:srgbClr val="0069AA"/>
              </a:solidFill>
              <a:ln>
                <a:noFill/>
              </a:ln>
              <a:effectLst/>
            </c:spPr>
            <c:extLst>
              <c:ext xmlns:c16="http://schemas.microsoft.com/office/drawing/2014/chart" uri="{C3380CC4-5D6E-409C-BE32-E72D297353CC}">
                <c16:uniqueId val="{00000003-DF99-4EF0-BC73-6C052A3BB840}"/>
              </c:ext>
            </c:extLst>
          </c:dPt>
          <c:dPt>
            <c:idx val="2"/>
            <c:invertIfNegative val="0"/>
            <c:bubble3D val="0"/>
            <c:spPr>
              <a:solidFill>
                <a:srgbClr val="FDB812"/>
              </a:solidFill>
              <a:ln>
                <a:noFill/>
              </a:ln>
              <a:effectLst/>
            </c:spPr>
            <c:extLst>
              <c:ext xmlns:c16="http://schemas.microsoft.com/office/drawing/2014/chart" uri="{C3380CC4-5D6E-409C-BE32-E72D297353CC}">
                <c16:uniqueId val="{00000014-F0B6-4E6A-8D38-A8D45E5BA3AE}"/>
              </c:ext>
            </c:extLst>
          </c:dPt>
          <c:dPt>
            <c:idx val="4"/>
            <c:invertIfNegative val="0"/>
            <c:bubble3D val="0"/>
            <c:spPr>
              <a:solidFill>
                <a:srgbClr val="75A1CF"/>
              </a:solidFill>
              <a:ln>
                <a:noFill/>
              </a:ln>
              <a:effectLst/>
            </c:spPr>
            <c:extLst>
              <c:ext xmlns:c16="http://schemas.microsoft.com/office/drawing/2014/chart" uri="{C3380CC4-5D6E-409C-BE32-E72D297353CC}">
                <c16:uniqueId val="{00000005-DF99-4EF0-BC73-6C052A3BB840}"/>
              </c:ext>
            </c:extLst>
          </c:dPt>
          <c:dPt>
            <c:idx val="5"/>
            <c:invertIfNegative val="0"/>
            <c:bubble3D val="0"/>
            <c:spPr>
              <a:solidFill>
                <a:srgbClr val="0069AA"/>
              </a:solidFill>
              <a:ln>
                <a:noFill/>
              </a:ln>
              <a:effectLst/>
            </c:spPr>
            <c:extLst>
              <c:ext xmlns:c16="http://schemas.microsoft.com/office/drawing/2014/chart" uri="{C3380CC4-5D6E-409C-BE32-E72D297353CC}">
                <c16:uniqueId val="{00000007-DF99-4EF0-BC73-6C052A3BB840}"/>
              </c:ext>
            </c:extLst>
          </c:dPt>
          <c:dPt>
            <c:idx val="6"/>
            <c:invertIfNegative val="0"/>
            <c:bubble3D val="0"/>
            <c:spPr>
              <a:solidFill>
                <a:srgbClr val="FDB812"/>
              </a:solidFill>
              <a:ln>
                <a:noFill/>
              </a:ln>
              <a:effectLst/>
            </c:spPr>
            <c:extLst>
              <c:ext xmlns:c16="http://schemas.microsoft.com/office/drawing/2014/chart" uri="{C3380CC4-5D6E-409C-BE32-E72D297353CC}">
                <c16:uniqueId val="{00000015-F0B6-4E6A-8D38-A8D45E5BA3AE}"/>
              </c:ext>
            </c:extLst>
          </c:dPt>
          <c:dPt>
            <c:idx val="8"/>
            <c:invertIfNegative val="0"/>
            <c:bubble3D val="0"/>
            <c:spPr>
              <a:solidFill>
                <a:srgbClr val="75A1CF"/>
              </a:solidFill>
              <a:ln>
                <a:noFill/>
              </a:ln>
              <a:effectLst/>
            </c:spPr>
            <c:extLst>
              <c:ext xmlns:c16="http://schemas.microsoft.com/office/drawing/2014/chart" uri="{C3380CC4-5D6E-409C-BE32-E72D297353CC}">
                <c16:uniqueId val="{00000009-DF99-4EF0-BC73-6C052A3BB840}"/>
              </c:ext>
            </c:extLst>
          </c:dPt>
          <c:dPt>
            <c:idx val="9"/>
            <c:invertIfNegative val="0"/>
            <c:bubble3D val="0"/>
            <c:spPr>
              <a:solidFill>
                <a:srgbClr val="0069AA"/>
              </a:solidFill>
              <a:ln>
                <a:noFill/>
              </a:ln>
              <a:effectLst/>
            </c:spPr>
            <c:extLst>
              <c:ext xmlns:c16="http://schemas.microsoft.com/office/drawing/2014/chart" uri="{C3380CC4-5D6E-409C-BE32-E72D297353CC}">
                <c16:uniqueId val="{0000000B-DF99-4EF0-BC73-6C052A3BB840}"/>
              </c:ext>
            </c:extLst>
          </c:dPt>
          <c:dPt>
            <c:idx val="10"/>
            <c:invertIfNegative val="0"/>
            <c:bubble3D val="0"/>
            <c:spPr>
              <a:solidFill>
                <a:srgbClr val="FDB812"/>
              </a:solidFill>
              <a:ln>
                <a:noFill/>
              </a:ln>
              <a:effectLst/>
            </c:spPr>
            <c:extLst>
              <c:ext xmlns:c16="http://schemas.microsoft.com/office/drawing/2014/chart" uri="{C3380CC4-5D6E-409C-BE32-E72D297353CC}">
                <c16:uniqueId val="{00000016-F0B6-4E6A-8D38-A8D45E5BA3AE}"/>
              </c:ext>
            </c:extLst>
          </c:dPt>
          <c:dPt>
            <c:idx val="12"/>
            <c:invertIfNegative val="0"/>
            <c:bubble3D val="0"/>
            <c:spPr>
              <a:solidFill>
                <a:srgbClr val="75A1CF"/>
              </a:solidFill>
              <a:ln>
                <a:noFill/>
              </a:ln>
              <a:effectLst/>
            </c:spPr>
            <c:extLst>
              <c:ext xmlns:c16="http://schemas.microsoft.com/office/drawing/2014/chart" uri="{C3380CC4-5D6E-409C-BE32-E72D297353CC}">
                <c16:uniqueId val="{0000000D-DF99-4EF0-BC73-6C052A3BB840}"/>
              </c:ext>
            </c:extLst>
          </c:dPt>
          <c:dPt>
            <c:idx val="13"/>
            <c:invertIfNegative val="0"/>
            <c:bubble3D val="0"/>
            <c:spPr>
              <a:solidFill>
                <a:srgbClr val="0069AA"/>
              </a:solidFill>
              <a:ln>
                <a:noFill/>
              </a:ln>
              <a:effectLst/>
            </c:spPr>
            <c:extLst>
              <c:ext xmlns:c16="http://schemas.microsoft.com/office/drawing/2014/chart" uri="{C3380CC4-5D6E-409C-BE32-E72D297353CC}">
                <c16:uniqueId val="{0000000F-DF99-4EF0-BC73-6C052A3BB840}"/>
              </c:ext>
            </c:extLst>
          </c:dPt>
          <c:dPt>
            <c:idx val="14"/>
            <c:invertIfNegative val="0"/>
            <c:bubble3D val="0"/>
            <c:spPr>
              <a:solidFill>
                <a:srgbClr val="FDB812"/>
              </a:solidFill>
              <a:ln>
                <a:noFill/>
              </a:ln>
              <a:effectLst/>
            </c:spPr>
            <c:extLst>
              <c:ext xmlns:c16="http://schemas.microsoft.com/office/drawing/2014/chart" uri="{C3380CC4-5D6E-409C-BE32-E72D297353CC}">
                <c16:uniqueId val="{00000017-F0B6-4E6A-8D38-A8D45E5BA3AE}"/>
              </c:ext>
            </c:extLst>
          </c:dPt>
          <c:dPt>
            <c:idx val="16"/>
            <c:invertIfNegative val="0"/>
            <c:bubble3D val="0"/>
            <c:spPr>
              <a:solidFill>
                <a:srgbClr val="75A1CF"/>
              </a:solidFill>
              <a:ln>
                <a:noFill/>
              </a:ln>
              <a:effectLst/>
            </c:spPr>
            <c:extLst>
              <c:ext xmlns:c16="http://schemas.microsoft.com/office/drawing/2014/chart" uri="{C3380CC4-5D6E-409C-BE32-E72D297353CC}">
                <c16:uniqueId val="{00000011-DF99-4EF0-BC73-6C052A3BB840}"/>
              </c:ext>
            </c:extLst>
          </c:dPt>
          <c:dPt>
            <c:idx val="17"/>
            <c:invertIfNegative val="0"/>
            <c:bubble3D val="0"/>
            <c:spPr>
              <a:solidFill>
                <a:srgbClr val="0069AA"/>
              </a:solidFill>
              <a:ln>
                <a:noFill/>
              </a:ln>
              <a:effectLst/>
            </c:spPr>
            <c:extLst>
              <c:ext xmlns:c16="http://schemas.microsoft.com/office/drawing/2014/chart" uri="{C3380CC4-5D6E-409C-BE32-E72D297353CC}">
                <c16:uniqueId val="{00000013-DF99-4EF0-BC73-6C052A3BB840}"/>
              </c:ext>
            </c:extLst>
          </c:dPt>
          <c:dPt>
            <c:idx val="18"/>
            <c:invertIfNegative val="0"/>
            <c:bubble3D val="0"/>
            <c:spPr>
              <a:solidFill>
                <a:srgbClr val="FDB812"/>
              </a:solidFill>
              <a:ln>
                <a:noFill/>
              </a:ln>
              <a:effectLst/>
            </c:spPr>
            <c:extLst>
              <c:ext xmlns:c16="http://schemas.microsoft.com/office/drawing/2014/chart" uri="{C3380CC4-5D6E-409C-BE32-E72D297353CC}">
                <c16:uniqueId val="{00000018-F0B6-4E6A-8D38-A8D45E5BA3A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F99-4EF0-BC73-6C052A3BB840}"/>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DF99-4EF0-BC73-6C052A3BB840}"/>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F0B6-4E6A-8D38-A8D45E5BA3AE}"/>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DF99-4EF0-BC73-6C052A3BB840}"/>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DF99-4EF0-BC73-6C052A3BB840}"/>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F0B6-4E6A-8D38-A8D45E5BA3AE}"/>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DF99-4EF0-BC73-6C052A3BB840}"/>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DF99-4EF0-BC73-6C052A3BB840}"/>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F0B6-4E6A-8D38-A8D45E5BA3AE}"/>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DF99-4EF0-BC73-6C052A3BB840}"/>
                </c:ext>
              </c:extLst>
            </c:dLbl>
            <c:dLbl>
              <c:idx val="1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DF99-4EF0-BC73-6C052A3BB840}"/>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F0B6-4E6A-8D38-A8D45E5BA3AE}"/>
                </c:ext>
              </c:extLst>
            </c:dLbl>
            <c:dLbl>
              <c:idx val="1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5A1CF"/>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DF99-4EF0-BC73-6C052A3BB840}"/>
                </c:ext>
              </c:extLst>
            </c:dLbl>
            <c:dLbl>
              <c:idx val="1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DF99-4EF0-BC73-6C052A3BB840}"/>
                </c:ext>
              </c:extLst>
            </c:dLbl>
            <c:dLbl>
              <c:idx val="1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8-F0B6-4E6A-8D38-A8D45E5BA3A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'Assessment Presentation 2018-19'!$A$91:$B$109</c:f>
              <c:multiLvlStrCache>
                <c:ptCount val="19"/>
                <c:lvl>
                  <c:pt idx="0">
                    <c:v>G4</c:v>
                  </c:pt>
                  <c:pt idx="1">
                    <c:v>G6</c:v>
                  </c:pt>
                  <c:pt idx="2">
                    <c:v>G10</c:v>
                  </c:pt>
                  <c:pt idx="4">
                    <c:v>G4</c:v>
                  </c:pt>
                  <c:pt idx="5">
                    <c:v>G6</c:v>
                  </c:pt>
                  <c:pt idx="6">
                    <c:v>G10</c:v>
                  </c:pt>
                  <c:pt idx="8">
                    <c:v>G4</c:v>
                  </c:pt>
                  <c:pt idx="9">
                    <c:v>G6</c:v>
                  </c:pt>
                  <c:pt idx="10">
                    <c:v>G10</c:v>
                  </c:pt>
                  <c:pt idx="12">
                    <c:v>G4</c:v>
                  </c:pt>
                  <c:pt idx="13">
                    <c:v>G6</c:v>
                  </c:pt>
                  <c:pt idx="14">
                    <c:v>G10</c:v>
                  </c:pt>
                  <c:pt idx="16">
                    <c:v>G4</c:v>
                  </c:pt>
                  <c:pt idx="17">
                    <c:v>G6</c:v>
                  </c:pt>
                  <c:pt idx="18">
                    <c:v>G10</c:v>
                  </c:pt>
                </c:lvl>
                <c:lvl>
                  <c:pt idx="0">
                    <c:v>Province</c:v>
                  </c:pt>
                  <c:pt idx="4">
                    <c:v>ASD-N</c:v>
                  </c:pt>
                  <c:pt idx="8">
                    <c:v>ASD-E</c:v>
                  </c:pt>
                  <c:pt idx="12">
                    <c:v>ASD-S</c:v>
                  </c:pt>
                  <c:pt idx="16">
                    <c:v>ASD-W</c:v>
                  </c:pt>
                </c:lvl>
              </c:multiLvlStrCache>
            </c:multiLvlStrRef>
          </c:cat>
          <c:val>
            <c:numRef>
              <c:f>'Assessment Presentation 2018-19'!$C$91:$C$109</c:f>
              <c:numCache>
                <c:formatCode>General</c:formatCode>
                <c:ptCount val="19"/>
                <c:pt idx="0" formatCode="0.0">
                  <c:v>61</c:v>
                </c:pt>
                <c:pt idx="1">
                  <c:v>55.9</c:v>
                </c:pt>
                <c:pt idx="2">
                  <c:v>65.400000000000006</c:v>
                </c:pt>
                <c:pt idx="4">
                  <c:v>57.5</c:v>
                </c:pt>
                <c:pt idx="5">
                  <c:v>60.2</c:v>
                </c:pt>
                <c:pt idx="6">
                  <c:v>60.900000000000006</c:v>
                </c:pt>
                <c:pt idx="8">
                  <c:v>56.7</c:v>
                </c:pt>
                <c:pt idx="9">
                  <c:v>48.9</c:v>
                </c:pt>
                <c:pt idx="10">
                  <c:v>68.400000000000006</c:v>
                </c:pt>
                <c:pt idx="12">
                  <c:v>65.900000000000006</c:v>
                </c:pt>
                <c:pt idx="13">
                  <c:v>57.9</c:v>
                </c:pt>
                <c:pt idx="14">
                  <c:v>67.699999999999989</c:v>
                </c:pt>
                <c:pt idx="16">
                  <c:v>60.3</c:v>
                </c:pt>
                <c:pt idx="17">
                  <c:v>57.5</c:v>
                </c:pt>
                <c:pt idx="18">
                  <c:v>62.6</c:v>
                </c:pt>
              </c:numCache>
            </c:numRef>
          </c:val>
          <c:extLst>
            <c:ext xmlns:c16="http://schemas.microsoft.com/office/drawing/2014/chart" uri="{C3380CC4-5D6E-409C-BE32-E72D297353CC}">
              <c16:uniqueId val="{00000014-DF99-4EF0-BC73-6C052A3BB840}"/>
            </c:ext>
          </c:extLst>
        </c:ser>
        <c:dLbls>
          <c:dLblPos val="outEnd"/>
          <c:showLegendKey val="0"/>
          <c:showVal val="1"/>
          <c:showCatName val="0"/>
          <c:showSerName val="0"/>
          <c:showPercent val="0"/>
          <c:showBubbleSize val="0"/>
        </c:dLbls>
        <c:gapWidth val="50"/>
        <c:overlap val="-27"/>
        <c:axId val="864308216"/>
        <c:axId val="682787504"/>
      </c:barChart>
      <c:catAx>
        <c:axId val="86430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82787504"/>
        <c:crosses val="autoZero"/>
        <c:auto val="1"/>
        <c:lblAlgn val="ctr"/>
        <c:lblOffset val="100"/>
        <c:noMultiLvlLbl val="0"/>
      </c:catAx>
      <c:valAx>
        <c:axId val="682787504"/>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64308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05595692043015E-2"/>
          <c:y val="6.8047244094488188E-2"/>
          <c:w val="0.82757872568633761"/>
          <c:h val="0.78391248225119414"/>
        </c:manualLayout>
      </c:layout>
      <c:barChart>
        <c:barDir val="col"/>
        <c:grouping val="clustered"/>
        <c:varyColors val="0"/>
        <c:ser>
          <c:idx val="0"/>
          <c:order val="0"/>
          <c:tx>
            <c:strRef>
              <c:f>'G4 English Graphs'!$B$2</c:f>
              <c:strCache>
                <c:ptCount val="1"/>
                <c:pt idx="0">
                  <c:v>Below Appropriate</c:v>
                </c:pt>
              </c:strCache>
            </c:strRef>
          </c:tx>
          <c:spPr>
            <a:solidFill>
              <a:srgbClr val="FF0000"/>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(n=5151)</c:v>
                </c:pt>
                <c:pt idx="1">
                  <c:v>ASD North
(n=440)</c:v>
                </c:pt>
                <c:pt idx="2">
                  <c:v>ASD East
(n=1286)</c:v>
                </c:pt>
                <c:pt idx="3">
                  <c:v>ASD South
(n=1708)</c:v>
                </c:pt>
                <c:pt idx="4">
                  <c:v>ASD West
(n=1717)</c:v>
                </c:pt>
              </c:strCache>
            </c:strRef>
          </c:cat>
          <c:val>
            <c:numRef>
              <c:f>'G4 English Graphs'!$B$3:$B$7</c:f>
              <c:numCache>
                <c:formatCode>0.0</c:formatCode>
                <c:ptCount val="5"/>
                <c:pt idx="0">
                  <c:v>39</c:v>
                </c:pt>
                <c:pt idx="1">
                  <c:v>42.5</c:v>
                </c:pt>
                <c:pt idx="2">
                  <c:v>43.2</c:v>
                </c:pt>
                <c:pt idx="3">
                  <c:v>34.1</c:v>
                </c:pt>
                <c:pt idx="4">
                  <c:v>39.700000000000003</c:v>
                </c:pt>
              </c:numCache>
            </c:numRef>
          </c:val>
          <c:extLst>
            <c:ext xmlns:c16="http://schemas.microsoft.com/office/drawing/2014/chart" uri="{C3380CC4-5D6E-409C-BE32-E72D297353CC}">
              <c16:uniqueId val="{00000000-BE7C-4348-B781-574E7DC7E446}"/>
            </c:ext>
          </c:extLst>
        </c:ser>
        <c:ser>
          <c:idx val="1"/>
          <c:order val="1"/>
          <c:tx>
            <c:strRef>
              <c:f>'G4 English Graphs'!$C$2</c:f>
              <c:strCache>
                <c:ptCount val="1"/>
                <c:pt idx="0">
                  <c:v>Appropriate</c:v>
                </c:pt>
              </c:strCache>
            </c:strRef>
          </c:tx>
          <c:spPr>
            <a:solidFill>
              <a:srgbClr val="0070C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(n=5151)</c:v>
                </c:pt>
                <c:pt idx="1">
                  <c:v>ASD North
(n=440)</c:v>
                </c:pt>
                <c:pt idx="2">
                  <c:v>ASD East
(n=1286)</c:v>
                </c:pt>
                <c:pt idx="3">
                  <c:v>ASD South
(n=1708)</c:v>
                </c:pt>
                <c:pt idx="4">
                  <c:v>ASD West
(n=1717)</c:v>
                </c:pt>
              </c:strCache>
            </c:strRef>
          </c:cat>
          <c:val>
            <c:numRef>
              <c:f>'G4 English Graphs'!$C$3:$C$7</c:f>
              <c:numCache>
                <c:formatCode>0.0</c:formatCode>
                <c:ptCount val="5"/>
                <c:pt idx="0">
                  <c:v>55</c:v>
                </c:pt>
                <c:pt idx="1">
                  <c:v>48</c:v>
                </c:pt>
                <c:pt idx="2">
                  <c:v>52.7</c:v>
                </c:pt>
                <c:pt idx="3">
                  <c:v>59.6</c:v>
                </c:pt>
                <c:pt idx="4">
                  <c:v>54</c:v>
                </c:pt>
              </c:numCache>
            </c:numRef>
          </c:val>
          <c:extLst>
            <c:ext xmlns:c16="http://schemas.microsoft.com/office/drawing/2014/chart" uri="{C3380CC4-5D6E-409C-BE32-E72D297353CC}">
              <c16:uniqueId val="{00000001-BE7C-4348-B781-574E7DC7E446}"/>
            </c:ext>
          </c:extLst>
        </c:ser>
        <c:ser>
          <c:idx val="2"/>
          <c:order val="2"/>
          <c:tx>
            <c:strRef>
              <c:f>'G4 English Graphs'!$D$2</c:f>
              <c:strCache>
                <c:ptCount val="1"/>
                <c:pt idx="0">
                  <c:v>Strong</c:v>
                </c:pt>
              </c:strCache>
            </c:strRef>
          </c:tx>
          <c:spPr>
            <a:solidFill>
              <a:srgbClr val="00B05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(n=5151)</c:v>
                </c:pt>
                <c:pt idx="1">
                  <c:v>ASD North
(n=440)</c:v>
                </c:pt>
                <c:pt idx="2">
                  <c:v>ASD East
(n=1286)</c:v>
                </c:pt>
                <c:pt idx="3">
                  <c:v>ASD South
(n=1708)</c:v>
                </c:pt>
                <c:pt idx="4">
                  <c:v>ASD West
(n=1717)</c:v>
                </c:pt>
              </c:strCache>
            </c:strRef>
          </c:cat>
          <c:val>
            <c:numRef>
              <c:f>'G4 English Graphs'!$D$3:$D$7</c:f>
              <c:numCache>
                <c:formatCode>0.0</c:formatCode>
                <c:ptCount val="5"/>
                <c:pt idx="0">
                  <c:v>6</c:v>
                </c:pt>
                <c:pt idx="1">
                  <c:v>9.5</c:v>
                </c:pt>
                <c:pt idx="2">
                  <c:v>4</c:v>
                </c:pt>
                <c:pt idx="3">
                  <c:v>6.3</c:v>
                </c:pt>
                <c:pt idx="4">
                  <c:v>6.3</c:v>
                </c:pt>
              </c:numCache>
            </c:numRef>
          </c:val>
          <c:extLst>
            <c:ext xmlns:c16="http://schemas.microsoft.com/office/drawing/2014/chart" uri="{C3380CC4-5D6E-409C-BE32-E72D297353CC}">
              <c16:uniqueId val="{00000002-BE7C-4348-B781-574E7DC7E446}"/>
            </c:ext>
          </c:extLst>
        </c:ser>
        <c:dLbls>
          <c:showLegendKey val="0"/>
          <c:showVal val="0"/>
          <c:showCatName val="0"/>
          <c:showSerName val="0"/>
          <c:showPercent val="0"/>
          <c:showBubbleSize val="0"/>
        </c:dLbls>
        <c:gapWidth val="130"/>
        <c:overlap val="-27"/>
        <c:axId val="749288768"/>
        <c:axId val="1"/>
      </c:barChart>
      <c:catAx>
        <c:axId val="7492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00"/>
        </c:scaling>
        <c:delete val="0"/>
        <c:axPos val="l"/>
        <c:numFmt formatCode="0" sourceLinked="0"/>
        <c:majorTickMark val="none"/>
        <c:minorTickMark val="none"/>
        <c:tickLblPos val="nextTo"/>
        <c:spPr>
          <a:ln w="9525">
            <a:noFill/>
          </a:ln>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9288768"/>
        <c:crosses val="autoZero"/>
        <c:crossBetween val="between"/>
        <c:majorUnit val="20"/>
      </c:valAx>
      <c:spPr>
        <a:noFill/>
        <a:ln w="25400">
          <a:noFill/>
        </a:ln>
      </c:spPr>
    </c:plotArea>
    <c:legend>
      <c:legendPos val="r"/>
      <c:layout>
        <c:manualLayout>
          <c:xMode val="edge"/>
          <c:yMode val="edge"/>
          <c:x val="0.81289181431255608"/>
          <c:y val="1.0575240594925439E-3"/>
          <c:w val="0.18710818568744397"/>
          <c:h val="0.17735717410323709"/>
        </c:manualLayout>
      </c:layout>
      <c:overlay val="0"/>
      <c:spPr>
        <a:noFill/>
        <a:ln w="25400">
          <a:noFill/>
        </a:ln>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382399434660111E-2"/>
          <c:y val="5.9713910761154856E-2"/>
          <c:w val="0.78220418739351671"/>
          <c:h val="0.78090704286964119"/>
        </c:manualLayout>
      </c:layout>
      <c:barChart>
        <c:barDir val="col"/>
        <c:grouping val="clustered"/>
        <c:varyColors val="0"/>
        <c:ser>
          <c:idx val="0"/>
          <c:order val="0"/>
          <c:tx>
            <c:strRef>
              <c:f>'G4 English Graphs'!$B$2</c:f>
              <c:strCache>
                <c:ptCount val="1"/>
                <c:pt idx="0">
                  <c:v>Below Appropriate</c:v>
                </c:pt>
              </c:strCache>
            </c:strRef>
          </c:tx>
          <c:spPr>
            <a:solidFill>
              <a:srgbClr val="FF0000"/>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(n=5204)</c:v>
                </c:pt>
                <c:pt idx="1">
                  <c:v>ASD North
(n=521)</c:v>
                </c:pt>
                <c:pt idx="2">
                  <c:v>ASD East
(n=1203)</c:v>
                </c:pt>
                <c:pt idx="3">
                  <c:v>ASD South
(n=1765)</c:v>
                </c:pt>
                <c:pt idx="4">
                  <c:v>ASD West
(n=1715)</c:v>
                </c:pt>
              </c:strCache>
            </c:strRef>
          </c:cat>
          <c:val>
            <c:numRef>
              <c:f>'G4 English Graphs'!$B$3:$B$7</c:f>
              <c:numCache>
                <c:formatCode>0.0</c:formatCode>
                <c:ptCount val="5"/>
                <c:pt idx="0">
                  <c:v>44.1</c:v>
                </c:pt>
                <c:pt idx="1">
                  <c:v>39.700000000000003</c:v>
                </c:pt>
                <c:pt idx="2">
                  <c:v>51</c:v>
                </c:pt>
                <c:pt idx="3">
                  <c:v>42.1</c:v>
                </c:pt>
                <c:pt idx="4">
                  <c:v>42.5</c:v>
                </c:pt>
              </c:numCache>
            </c:numRef>
          </c:val>
          <c:extLst>
            <c:ext xmlns:c16="http://schemas.microsoft.com/office/drawing/2014/chart" uri="{C3380CC4-5D6E-409C-BE32-E72D297353CC}">
              <c16:uniqueId val="{00000000-A233-462B-994C-9C8665E6AFB9}"/>
            </c:ext>
          </c:extLst>
        </c:ser>
        <c:ser>
          <c:idx val="1"/>
          <c:order val="1"/>
          <c:tx>
            <c:strRef>
              <c:f>'G4 English Graphs'!$C$2</c:f>
              <c:strCache>
                <c:ptCount val="1"/>
                <c:pt idx="0">
                  <c:v>Appropriate</c:v>
                </c:pt>
              </c:strCache>
            </c:strRef>
          </c:tx>
          <c:spPr>
            <a:solidFill>
              <a:srgbClr val="0070C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(n=5204)</c:v>
                </c:pt>
                <c:pt idx="1">
                  <c:v>ASD North
(n=521)</c:v>
                </c:pt>
                <c:pt idx="2">
                  <c:v>ASD East
(n=1203)</c:v>
                </c:pt>
                <c:pt idx="3">
                  <c:v>ASD South
(n=1765)</c:v>
                </c:pt>
                <c:pt idx="4">
                  <c:v>ASD West
(n=1715)</c:v>
                </c:pt>
              </c:strCache>
            </c:strRef>
          </c:cat>
          <c:val>
            <c:numRef>
              <c:f>'G4 English Graphs'!$C$3:$C$7</c:f>
              <c:numCache>
                <c:formatCode>0.0</c:formatCode>
                <c:ptCount val="5"/>
                <c:pt idx="0">
                  <c:v>51</c:v>
                </c:pt>
                <c:pt idx="1">
                  <c:v>56.2</c:v>
                </c:pt>
                <c:pt idx="2">
                  <c:v>45.1</c:v>
                </c:pt>
                <c:pt idx="3">
                  <c:v>52.8</c:v>
                </c:pt>
                <c:pt idx="4">
                  <c:v>51.9</c:v>
                </c:pt>
              </c:numCache>
            </c:numRef>
          </c:val>
          <c:extLst>
            <c:ext xmlns:c16="http://schemas.microsoft.com/office/drawing/2014/chart" uri="{C3380CC4-5D6E-409C-BE32-E72D297353CC}">
              <c16:uniqueId val="{00000001-A233-462B-994C-9C8665E6AFB9}"/>
            </c:ext>
          </c:extLst>
        </c:ser>
        <c:ser>
          <c:idx val="2"/>
          <c:order val="2"/>
          <c:tx>
            <c:strRef>
              <c:f>'G4 English Graphs'!$D$2</c:f>
              <c:strCache>
                <c:ptCount val="1"/>
                <c:pt idx="0">
                  <c:v>Strong</c:v>
                </c:pt>
              </c:strCache>
            </c:strRef>
          </c:tx>
          <c:spPr>
            <a:solidFill>
              <a:srgbClr val="00B05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(n=5204)</c:v>
                </c:pt>
                <c:pt idx="1">
                  <c:v>ASD North
(n=521)</c:v>
                </c:pt>
                <c:pt idx="2">
                  <c:v>ASD East
(n=1203)</c:v>
                </c:pt>
                <c:pt idx="3">
                  <c:v>ASD South
(n=1765)</c:v>
                </c:pt>
                <c:pt idx="4">
                  <c:v>ASD West
(n=1715)</c:v>
                </c:pt>
              </c:strCache>
            </c:strRef>
          </c:cat>
          <c:val>
            <c:numRef>
              <c:f>'G4 English Graphs'!$D$3:$D$7</c:f>
              <c:numCache>
                <c:formatCode>0.0</c:formatCode>
                <c:ptCount val="5"/>
                <c:pt idx="0">
                  <c:v>4.9000000000000004</c:v>
                </c:pt>
                <c:pt idx="1">
                  <c:v>4</c:v>
                </c:pt>
                <c:pt idx="2">
                  <c:v>3.8</c:v>
                </c:pt>
                <c:pt idx="3">
                  <c:v>5.0999999999999996</c:v>
                </c:pt>
                <c:pt idx="4">
                  <c:v>5.6</c:v>
                </c:pt>
              </c:numCache>
            </c:numRef>
          </c:val>
          <c:extLst>
            <c:ext xmlns:c16="http://schemas.microsoft.com/office/drawing/2014/chart" uri="{C3380CC4-5D6E-409C-BE32-E72D297353CC}">
              <c16:uniqueId val="{00000002-A233-462B-994C-9C8665E6AFB9}"/>
            </c:ext>
          </c:extLst>
        </c:ser>
        <c:dLbls>
          <c:showLegendKey val="0"/>
          <c:showVal val="0"/>
          <c:showCatName val="0"/>
          <c:showSerName val="0"/>
          <c:showPercent val="0"/>
          <c:showBubbleSize val="0"/>
        </c:dLbls>
        <c:gapWidth val="130"/>
        <c:overlap val="-27"/>
        <c:axId val="749288768"/>
        <c:axId val="1"/>
      </c:barChart>
      <c:catAx>
        <c:axId val="7492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00"/>
        </c:scaling>
        <c:delete val="0"/>
        <c:axPos val="l"/>
        <c:numFmt formatCode="0" sourceLinked="0"/>
        <c:majorTickMark val="none"/>
        <c:minorTickMark val="none"/>
        <c:tickLblPos val="nextTo"/>
        <c:spPr>
          <a:ln w="9525">
            <a:noFill/>
          </a:ln>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9288768"/>
        <c:crosses val="autoZero"/>
        <c:crossBetween val="between"/>
        <c:majorUnit val="20"/>
      </c:valAx>
      <c:spPr>
        <a:noFill/>
        <a:ln w="25400">
          <a:noFill/>
        </a:ln>
      </c:spPr>
    </c:plotArea>
    <c:legend>
      <c:legendPos val="r"/>
      <c:layout>
        <c:manualLayout>
          <c:xMode val="edge"/>
          <c:yMode val="edge"/>
          <c:x val="0.8207150105699389"/>
          <c:y val="1.0575240594925439E-3"/>
          <c:w val="0.17615571092710788"/>
          <c:h val="0.17735717410323709"/>
        </c:manualLayout>
      </c:layout>
      <c:overlay val="0"/>
      <c:spPr>
        <a:noFill/>
        <a:ln w="25400">
          <a:noFill/>
        </a:ln>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CA" sz="1600" b="1" baseline="0" dirty="0">
                <a:solidFill>
                  <a:schemeClr val="tx1"/>
                </a:solidFill>
              </a:rPr>
              <a:t>Percentage of Successful Students by District </a:t>
            </a:r>
            <a:endParaRPr lang="en-CA" sz="1600" b="1" dirty="0">
              <a:solidFill>
                <a:schemeClr val="tx1"/>
              </a:solidFill>
            </a:endParaRPr>
          </a:p>
        </c:rich>
      </c:tx>
      <c:layout>
        <c:manualLayout>
          <c:xMode val="edge"/>
          <c:yMode val="edge"/>
          <c:x val="0.220279631444496"/>
          <c:y val="2.614379084967320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3073162729658794E-2"/>
          <c:y val="0.14940366876062411"/>
          <c:w val="0.87462532808398952"/>
          <c:h val="0.75044729769139218"/>
        </c:manualLayout>
      </c:layout>
      <c:lineChart>
        <c:grouping val="standard"/>
        <c:varyColors val="0"/>
        <c:ser>
          <c:idx val="0"/>
          <c:order val="0"/>
          <c:tx>
            <c:strRef>
              <c:f>'Assessment Presentation 2018-19'!$L$117</c:f>
              <c:strCache>
                <c:ptCount val="1"/>
                <c:pt idx="0">
                  <c:v>Province</c:v>
                </c:pt>
              </c:strCache>
            </c:strRef>
          </c:tx>
          <c:spPr>
            <a:ln w="28575" cap="rnd">
              <a:solidFill>
                <a:schemeClr val="tx2"/>
              </a:solidFill>
              <a:prstDash val="sysDash"/>
              <a:round/>
            </a:ln>
            <a:effectLst/>
          </c:spPr>
          <c:marker>
            <c:symbol val="circle"/>
            <c:size val="5"/>
            <c:spPr>
              <a:solidFill>
                <a:schemeClr val="tx1"/>
              </a:solidFill>
              <a:ln w="9525">
                <a:solidFill>
                  <a:schemeClr val="tx2"/>
                </a:solidFill>
                <a:prstDash val="sysDash"/>
              </a:ln>
              <a:effectLst/>
            </c:spPr>
          </c:marker>
          <c:cat>
            <c:strRef>
              <c:f>'Assessment Presentation 2018-19'!$M$116:$N$116</c:f>
              <c:strCache>
                <c:ptCount val="2"/>
                <c:pt idx="0">
                  <c:v>2017-18</c:v>
                </c:pt>
                <c:pt idx="1">
                  <c:v>2018-19</c:v>
                </c:pt>
              </c:strCache>
            </c:strRef>
          </c:cat>
          <c:val>
            <c:numRef>
              <c:f>'Assessment Presentation 2018-19'!$M$117:$N$117</c:f>
              <c:numCache>
                <c:formatCode>General</c:formatCode>
                <c:ptCount val="2"/>
                <c:pt idx="0">
                  <c:v>64.7</c:v>
                </c:pt>
                <c:pt idx="1">
                  <c:v>65.400000000000006</c:v>
                </c:pt>
              </c:numCache>
            </c:numRef>
          </c:val>
          <c:smooth val="0"/>
          <c:extLst>
            <c:ext xmlns:c16="http://schemas.microsoft.com/office/drawing/2014/chart" uri="{C3380CC4-5D6E-409C-BE32-E72D297353CC}">
              <c16:uniqueId val="{00000000-057E-44FB-BAC5-DCE4EED9686D}"/>
            </c:ext>
          </c:extLst>
        </c:ser>
        <c:ser>
          <c:idx val="1"/>
          <c:order val="1"/>
          <c:tx>
            <c:strRef>
              <c:f>'Assessment Presentation 2018-19'!$L$118</c:f>
              <c:strCache>
                <c:ptCount val="1"/>
                <c:pt idx="0">
                  <c:v>ASD-N</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strRef>
              <c:f>'Assessment Presentation 2018-19'!$M$116:$N$116</c:f>
              <c:strCache>
                <c:ptCount val="2"/>
                <c:pt idx="0">
                  <c:v>2017-18</c:v>
                </c:pt>
                <c:pt idx="1">
                  <c:v>2018-19</c:v>
                </c:pt>
              </c:strCache>
            </c:strRef>
          </c:cat>
          <c:val>
            <c:numRef>
              <c:f>'Assessment Presentation 2018-19'!$M$118:$N$118</c:f>
              <c:numCache>
                <c:formatCode>0.0</c:formatCode>
                <c:ptCount val="2"/>
                <c:pt idx="0" formatCode="General">
                  <c:v>61.4</c:v>
                </c:pt>
                <c:pt idx="1">
                  <c:v>60.9</c:v>
                </c:pt>
              </c:numCache>
            </c:numRef>
          </c:val>
          <c:smooth val="0"/>
          <c:extLst>
            <c:ext xmlns:c16="http://schemas.microsoft.com/office/drawing/2014/chart" uri="{C3380CC4-5D6E-409C-BE32-E72D297353CC}">
              <c16:uniqueId val="{00000001-057E-44FB-BAC5-DCE4EED9686D}"/>
            </c:ext>
          </c:extLst>
        </c:ser>
        <c:ser>
          <c:idx val="2"/>
          <c:order val="2"/>
          <c:tx>
            <c:strRef>
              <c:f>'Assessment Presentation 2018-19'!$L$119</c:f>
              <c:strCache>
                <c:ptCount val="1"/>
                <c:pt idx="0">
                  <c:v>ASD-E</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'Assessment Presentation 2018-19'!$M$116:$N$116</c:f>
              <c:strCache>
                <c:ptCount val="2"/>
                <c:pt idx="0">
                  <c:v>2017-18</c:v>
                </c:pt>
                <c:pt idx="1">
                  <c:v>2018-19</c:v>
                </c:pt>
              </c:strCache>
            </c:strRef>
          </c:cat>
          <c:val>
            <c:numRef>
              <c:f>'Assessment Presentation 2018-19'!$M$119:$N$119</c:f>
              <c:numCache>
                <c:formatCode>General</c:formatCode>
                <c:ptCount val="2"/>
                <c:pt idx="0">
                  <c:v>67.099999999999994</c:v>
                </c:pt>
                <c:pt idx="1">
                  <c:v>68.400000000000006</c:v>
                </c:pt>
              </c:numCache>
            </c:numRef>
          </c:val>
          <c:smooth val="0"/>
          <c:extLst>
            <c:ext xmlns:c16="http://schemas.microsoft.com/office/drawing/2014/chart" uri="{C3380CC4-5D6E-409C-BE32-E72D297353CC}">
              <c16:uniqueId val="{00000002-057E-44FB-BAC5-DCE4EED9686D}"/>
            </c:ext>
          </c:extLst>
        </c:ser>
        <c:ser>
          <c:idx val="3"/>
          <c:order val="3"/>
          <c:tx>
            <c:strRef>
              <c:f>'Assessment Presentation 2018-19'!$L$120</c:f>
              <c:strCache>
                <c:ptCount val="1"/>
                <c:pt idx="0">
                  <c:v>ASD-S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'Assessment Presentation 2018-19'!$M$116:$N$116</c:f>
              <c:strCache>
                <c:ptCount val="2"/>
                <c:pt idx="0">
                  <c:v>2017-18</c:v>
                </c:pt>
                <c:pt idx="1">
                  <c:v>2018-19</c:v>
                </c:pt>
              </c:strCache>
            </c:strRef>
          </c:cat>
          <c:val>
            <c:numRef>
              <c:f>'Assessment Presentation 2018-19'!$M$120:$N$120</c:f>
              <c:numCache>
                <c:formatCode>General</c:formatCode>
                <c:ptCount val="2"/>
                <c:pt idx="0">
                  <c:v>64.3</c:v>
                </c:pt>
                <c:pt idx="1">
                  <c:v>67.7</c:v>
                </c:pt>
              </c:numCache>
            </c:numRef>
          </c:val>
          <c:smooth val="0"/>
          <c:extLst>
            <c:ext xmlns:c16="http://schemas.microsoft.com/office/drawing/2014/chart" uri="{C3380CC4-5D6E-409C-BE32-E72D297353CC}">
              <c16:uniqueId val="{00000003-057E-44FB-BAC5-DCE4EED9686D}"/>
            </c:ext>
          </c:extLst>
        </c:ser>
        <c:ser>
          <c:idx val="4"/>
          <c:order val="4"/>
          <c:tx>
            <c:strRef>
              <c:f>'Assessment Presentation 2018-19'!$L$121</c:f>
              <c:strCache>
                <c:ptCount val="1"/>
                <c:pt idx="0">
                  <c:v>ASD-W</c:v>
                </c:pt>
              </c:strCache>
            </c:strRef>
          </c:tx>
          <c:spPr>
            <a:ln w="28575" cap="rnd">
              <a:solidFill>
                <a:srgbClr val="FDB812"/>
              </a:solidFill>
              <a:round/>
            </a:ln>
            <a:effectLst/>
          </c:spPr>
          <c:marker>
            <c:symbol val="circle"/>
            <c:size val="5"/>
            <c:spPr>
              <a:solidFill>
                <a:srgbClr val="FDB812"/>
              </a:solidFill>
              <a:ln w="9525">
                <a:solidFill>
                  <a:srgbClr val="FDB812"/>
                </a:solidFill>
              </a:ln>
              <a:effectLst/>
            </c:spPr>
          </c:marker>
          <c:dPt>
            <c:idx val="1"/>
            <c:marker>
              <c:symbol val="circle"/>
              <c:size val="5"/>
              <c:spPr>
                <a:solidFill>
                  <a:srgbClr val="FDB812"/>
                </a:solidFill>
                <a:ln w="9525">
                  <a:solidFill>
                    <a:srgbClr val="FDB812"/>
                  </a:solidFill>
                </a:ln>
                <a:effectLst/>
              </c:spPr>
            </c:marker>
            <c:bubble3D val="0"/>
            <c:spPr>
              <a:ln w="28575" cap="rnd">
                <a:solidFill>
                  <a:srgbClr val="FDB812"/>
                </a:solidFill>
                <a:round/>
              </a:ln>
              <a:effectLst/>
            </c:spPr>
            <c:extLst>
              <c:ext xmlns:c16="http://schemas.microsoft.com/office/drawing/2014/chart" uri="{C3380CC4-5D6E-409C-BE32-E72D297353CC}">
                <c16:uniqueId val="{00000005-057E-44FB-BAC5-DCE4EED9686D}"/>
              </c:ext>
            </c:extLst>
          </c:dPt>
          <c:cat>
            <c:strRef>
              <c:f>'Assessment Presentation 2018-19'!$M$116:$N$116</c:f>
              <c:strCache>
                <c:ptCount val="2"/>
                <c:pt idx="0">
                  <c:v>2017-18</c:v>
                </c:pt>
                <c:pt idx="1">
                  <c:v>2018-19</c:v>
                </c:pt>
              </c:strCache>
            </c:strRef>
          </c:cat>
          <c:val>
            <c:numRef>
              <c:f>'Assessment Presentation 2018-19'!$M$121:$N$121</c:f>
              <c:numCache>
                <c:formatCode>General</c:formatCode>
                <c:ptCount val="2"/>
                <c:pt idx="0">
                  <c:v>64.7</c:v>
                </c:pt>
                <c:pt idx="1">
                  <c:v>62.6</c:v>
                </c:pt>
              </c:numCache>
            </c:numRef>
          </c:val>
          <c:smooth val="0"/>
          <c:extLst>
            <c:ext xmlns:c16="http://schemas.microsoft.com/office/drawing/2014/chart" uri="{C3380CC4-5D6E-409C-BE32-E72D297353CC}">
              <c16:uniqueId val="{00000006-057E-44FB-BAC5-DCE4EED9686D}"/>
            </c:ext>
          </c:extLst>
        </c:ser>
        <c:dLbls>
          <c:showLegendKey val="0"/>
          <c:showVal val="0"/>
          <c:showCatName val="0"/>
          <c:showSerName val="0"/>
          <c:showPercent val="0"/>
          <c:showBubbleSize val="0"/>
        </c:dLbls>
        <c:marker val="1"/>
        <c:smooth val="0"/>
        <c:axId val="854786488"/>
        <c:axId val="854786160"/>
      </c:lineChart>
      <c:catAx>
        <c:axId val="854786488"/>
        <c:scaling>
          <c:orientation val="minMax"/>
        </c:scaling>
        <c:delete val="1"/>
        <c:axPos val="b"/>
        <c:numFmt formatCode="General" sourceLinked="1"/>
        <c:majorTickMark val="none"/>
        <c:minorTickMark val="none"/>
        <c:tickLblPos val="nextTo"/>
        <c:crossAx val="854786160"/>
        <c:crosses val="autoZero"/>
        <c:auto val="1"/>
        <c:lblAlgn val="ctr"/>
        <c:lblOffset val="100"/>
        <c:noMultiLvlLbl val="0"/>
      </c:catAx>
      <c:valAx>
        <c:axId val="854786160"/>
        <c:scaling>
          <c:orientation val="minMax"/>
        </c:scaling>
        <c:delete val="1"/>
        <c:axPos val="l"/>
        <c:numFmt formatCode="General" sourceLinked="1"/>
        <c:majorTickMark val="none"/>
        <c:minorTickMark val="none"/>
        <c:tickLblPos val="nextTo"/>
        <c:crossAx val="854786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CA" sz="1600" b="1" i="0" baseline="0" dirty="0">
                <a:effectLst/>
              </a:rPr>
              <a:t>Percentage of Students by Achievement Level</a:t>
            </a:r>
            <a:endParaRPr lang="en-CA" sz="1100" dirty="0">
              <a:effectLst/>
            </a:endParaRPr>
          </a:p>
        </c:rich>
      </c:tx>
      <c:layout>
        <c:manualLayout>
          <c:xMode val="edge"/>
          <c:yMode val="edge"/>
          <c:x val="0.12031979555187181"/>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172185207618278"/>
          <c:y val="0.17276570048309178"/>
          <c:w val="0.7341876976916345"/>
          <c:h val="0.69008615770854742"/>
        </c:manualLayout>
      </c:layout>
      <c:barChart>
        <c:barDir val="col"/>
        <c:grouping val="clustered"/>
        <c:varyColors val="0"/>
        <c:ser>
          <c:idx val="0"/>
          <c:order val="0"/>
          <c:tx>
            <c:strRef>
              <c:f>'G10 Science'!$B$10</c:f>
              <c:strCache>
                <c:ptCount val="1"/>
                <c:pt idx="0">
                  <c:v>2017-18</c:v>
                </c:pt>
              </c:strCache>
            </c:strRef>
          </c:tx>
          <c:spPr>
            <a:solidFill>
              <a:srgbClr val="FDB8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DB81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Science'!$A$11:$A$13</c:f>
              <c:strCache>
                <c:ptCount val="3"/>
                <c:pt idx="0">
                  <c:v>Below Appropriate</c:v>
                </c:pt>
                <c:pt idx="1">
                  <c:v>Appropriate</c:v>
                </c:pt>
                <c:pt idx="2">
                  <c:v>Strong</c:v>
                </c:pt>
              </c:strCache>
            </c:strRef>
          </c:cat>
          <c:val>
            <c:numRef>
              <c:f>'G10 Science'!$B$11:$B$13</c:f>
              <c:numCache>
                <c:formatCode>General</c:formatCode>
                <c:ptCount val="3"/>
                <c:pt idx="0">
                  <c:v>35.299999999999997</c:v>
                </c:pt>
                <c:pt idx="1">
                  <c:v>63.2</c:v>
                </c:pt>
                <c:pt idx="2">
                  <c:v>1.5</c:v>
                </c:pt>
              </c:numCache>
            </c:numRef>
          </c:val>
          <c:extLst>
            <c:ext xmlns:c16="http://schemas.microsoft.com/office/drawing/2014/chart" uri="{C3380CC4-5D6E-409C-BE32-E72D297353CC}">
              <c16:uniqueId val="{00000000-D230-4364-849B-2075D1B3F0C6}"/>
            </c:ext>
          </c:extLst>
        </c:ser>
        <c:ser>
          <c:idx val="1"/>
          <c:order val="1"/>
          <c:tx>
            <c:strRef>
              <c:f>'G10 Science'!$C$10</c:f>
              <c:strCache>
                <c:ptCount val="1"/>
                <c:pt idx="0">
                  <c:v>2018-19</c:v>
                </c:pt>
              </c:strCache>
            </c:strRef>
          </c:tx>
          <c:spPr>
            <a:solidFill>
              <a:srgbClr val="0069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9A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'G10 Science'!$A$11:$A$13</c:f>
              <c:strCache>
                <c:ptCount val="3"/>
                <c:pt idx="0">
                  <c:v>Below Appropriate</c:v>
                </c:pt>
                <c:pt idx="1">
                  <c:v>Appropriate</c:v>
                </c:pt>
                <c:pt idx="2">
                  <c:v>Strong</c:v>
                </c:pt>
              </c:strCache>
            </c:strRef>
          </c:cat>
          <c:val>
            <c:numRef>
              <c:f>'G10 Science'!$C$11:$C$13</c:f>
              <c:numCache>
                <c:formatCode>General</c:formatCode>
                <c:ptCount val="3"/>
                <c:pt idx="0">
                  <c:v>34.6</c:v>
                </c:pt>
                <c:pt idx="1">
                  <c:v>63.8</c:v>
                </c:pt>
                <c:pt idx="2">
                  <c:v>1.6</c:v>
                </c:pt>
              </c:numCache>
            </c:numRef>
          </c:val>
          <c:extLst>
            <c:ext xmlns:c16="http://schemas.microsoft.com/office/drawing/2014/chart" uri="{C3380CC4-5D6E-409C-BE32-E72D297353CC}">
              <c16:uniqueId val="{00000001-D230-4364-849B-2075D1B3F0C6}"/>
            </c:ext>
          </c:extLst>
        </c:ser>
        <c:dLbls>
          <c:dLblPos val="outEnd"/>
          <c:showLegendKey val="0"/>
          <c:showVal val="1"/>
          <c:showCatName val="0"/>
          <c:showSerName val="0"/>
          <c:showPercent val="0"/>
          <c:showBubbleSize val="0"/>
        </c:dLbls>
        <c:gapWidth val="130"/>
        <c:overlap val="-27"/>
        <c:axId val="625576456"/>
        <c:axId val="625575472"/>
      </c:barChart>
      <c:catAx>
        <c:axId val="62557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5472"/>
        <c:crosses val="autoZero"/>
        <c:auto val="1"/>
        <c:lblAlgn val="ctr"/>
        <c:lblOffset val="100"/>
        <c:noMultiLvlLbl val="0"/>
      </c:catAx>
      <c:valAx>
        <c:axId val="625575472"/>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CA" b="1">
                    <a:solidFill>
                      <a:schemeClr val="tx1"/>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576456"/>
        <c:crosses val="autoZero"/>
        <c:crossBetween val="between"/>
        <c:majorUnit val="20"/>
      </c:valAx>
      <c:spPr>
        <a:noFill/>
        <a:ln>
          <a:noFill/>
        </a:ln>
        <a:effectLst/>
      </c:spPr>
    </c:plotArea>
    <c:legend>
      <c:legendPos val="r"/>
      <c:layout>
        <c:manualLayout>
          <c:xMode val="edge"/>
          <c:yMode val="edge"/>
          <c:x val="0.84455666599367385"/>
          <c:y val="0.18141142683251549"/>
          <c:w val="0.12766555622854836"/>
          <c:h val="0.2060776370345011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85610821871142E-2"/>
          <c:y val="1.5289127635699869E-2"/>
          <c:w val="0.84190216920460881"/>
          <c:h val="0.62404724394519429"/>
        </c:manualLayout>
      </c:layout>
      <c:lineChart>
        <c:grouping val="standard"/>
        <c:varyColors val="0"/>
        <c:ser>
          <c:idx val="0"/>
          <c:order val="0"/>
          <c:tx>
            <c:strRef>
              <c:f>'Scientific Literacy'!$B$6</c:f>
              <c:strCache>
                <c:ptCount val="1"/>
                <c:pt idx="0">
                  <c:v>Anglophone</c:v>
                </c:pt>
              </c:strCache>
            </c:strRef>
          </c:tx>
          <c:spPr>
            <a:ln w="44450" cap="rnd">
              <a:solidFill>
                <a:schemeClr val="accent1"/>
              </a:solidFill>
              <a:round/>
            </a:ln>
            <a:effectLst/>
          </c:spPr>
          <c:marker>
            <c:symbol val="circle"/>
            <c:size val="5"/>
            <c:spPr>
              <a:solidFill>
                <a:schemeClr val="accent1"/>
              </a:solidFill>
              <a:ln w="9525">
                <a:solidFill>
                  <a:schemeClr val="accent1"/>
                </a:solidFill>
              </a:ln>
              <a:effectLst/>
            </c:spPr>
          </c:marker>
          <c:cat>
            <c:strRef>
              <c:f>'Scientific Literacy'!$C$4:$G$4</c:f>
              <c:strCache>
                <c:ptCount val="4"/>
                <c:pt idx="0">
                  <c:v>2007</c:v>
                </c:pt>
                <c:pt idx="1">
                  <c:v>2010</c:v>
                </c:pt>
                <c:pt idx="2">
                  <c:v>2013*</c:v>
                </c:pt>
                <c:pt idx="3">
                  <c:v>2016</c:v>
                </c:pt>
              </c:strCache>
            </c:strRef>
          </c:cat>
          <c:val>
            <c:numRef>
              <c:f>'Scientific Literacy'!$C$6:$G$6</c:f>
              <c:numCache>
                <c:formatCode>0</c:formatCode>
                <c:ptCount val="4"/>
                <c:pt idx="0">
                  <c:v>468</c:v>
                </c:pt>
                <c:pt idx="1">
                  <c:v>489</c:v>
                </c:pt>
                <c:pt idx="2">
                  <c:v>467</c:v>
                </c:pt>
                <c:pt idx="3" formatCode="General">
                  <c:v>501</c:v>
                </c:pt>
              </c:numCache>
            </c:numRef>
          </c:val>
          <c:smooth val="0"/>
          <c:extLst>
            <c:ext xmlns:c16="http://schemas.microsoft.com/office/drawing/2014/chart" uri="{C3380CC4-5D6E-409C-BE32-E72D297353CC}">
              <c16:uniqueId val="{00000000-20AC-4D7E-A323-0B05AD8B5F59}"/>
            </c:ext>
          </c:extLst>
        </c:ser>
        <c:ser>
          <c:idx val="1"/>
          <c:order val="1"/>
          <c:tx>
            <c:strRef>
              <c:f>'Scientific Literacy'!$B$7</c:f>
              <c:strCache>
                <c:ptCount val="1"/>
                <c:pt idx="0">
                  <c:v>Francophone</c:v>
                </c:pt>
              </c:strCache>
            </c:strRef>
          </c:tx>
          <c:spPr>
            <a:ln w="44450" cap="rnd">
              <a:solidFill>
                <a:schemeClr val="accent2"/>
              </a:solidFill>
              <a:round/>
            </a:ln>
            <a:effectLst/>
          </c:spPr>
          <c:marker>
            <c:symbol val="circle"/>
            <c:size val="5"/>
            <c:spPr>
              <a:solidFill>
                <a:schemeClr val="accent2"/>
              </a:solidFill>
              <a:ln w="9525">
                <a:solidFill>
                  <a:schemeClr val="accent2"/>
                </a:solidFill>
              </a:ln>
              <a:effectLst/>
            </c:spPr>
          </c:marker>
          <c:cat>
            <c:strRef>
              <c:f>'Scientific Literacy'!$C$4:$G$4</c:f>
              <c:strCache>
                <c:ptCount val="4"/>
                <c:pt idx="0">
                  <c:v>2007</c:v>
                </c:pt>
                <c:pt idx="1">
                  <c:v>2010</c:v>
                </c:pt>
                <c:pt idx="2">
                  <c:v>2013*</c:v>
                </c:pt>
                <c:pt idx="3">
                  <c:v>2016</c:v>
                </c:pt>
              </c:strCache>
            </c:strRef>
          </c:cat>
          <c:val>
            <c:numRef>
              <c:f>'Scientific Literacy'!$C$7:$G$7</c:f>
              <c:numCache>
                <c:formatCode>0</c:formatCode>
                <c:ptCount val="4"/>
                <c:pt idx="0">
                  <c:v>460</c:v>
                </c:pt>
                <c:pt idx="1">
                  <c:v>482</c:v>
                </c:pt>
                <c:pt idx="2">
                  <c:v>475</c:v>
                </c:pt>
                <c:pt idx="3" formatCode="General">
                  <c:v>498</c:v>
                </c:pt>
              </c:numCache>
            </c:numRef>
          </c:val>
          <c:smooth val="0"/>
          <c:extLst>
            <c:ext xmlns:c16="http://schemas.microsoft.com/office/drawing/2014/chart" uri="{C3380CC4-5D6E-409C-BE32-E72D297353CC}">
              <c16:uniqueId val="{00000001-20AC-4D7E-A323-0B05AD8B5F59}"/>
            </c:ext>
          </c:extLst>
        </c:ser>
        <c:ser>
          <c:idx val="2"/>
          <c:order val="2"/>
          <c:tx>
            <c:strRef>
              <c:f>'Scientific Literacy'!$B$8</c:f>
              <c:strCache>
                <c:ptCount val="1"/>
                <c:pt idx="0">
                  <c:v>New Brunswick</c:v>
                </c:pt>
              </c:strCache>
            </c:strRef>
          </c:tx>
          <c:spPr>
            <a:ln w="44450" cap="rnd">
              <a:solidFill>
                <a:srgbClr val="000000"/>
              </a:solidFill>
              <a:prstDash val="sysDash"/>
              <a:round/>
            </a:ln>
            <a:effectLst/>
          </c:spPr>
          <c:marker>
            <c:symbol val="circle"/>
            <c:size val="5"/>
            <c:spPr>
              <a:solidFill>
                <a:srgbClr val="000000"/>
              </a:solidFill>
              <a:ln w="9525">
                <a:solidFill>
                  <a:srgbClr val="000000"/>
                </a:solidFill>
                <a:prstDash val="sysDash"/>
              </a:ln>
              <a:effectLst/>
            </c:spPr>
          </c:marker>
          <c:cat>
            <c:strRef>
              <c:f>'Scientific Literacy'!$C$4:$G$4</c:f>
              <c:strCache>
                <c:ptCount val="4"/>
                <c:pt idx="0">
                  <c:v>2007</c:v>
                </c:pt>
                <c:pt idx="1">
                  <c:v>2010</c:v>
                </c:pt>
                <c:pt idx="2">
                  <c:v>2013*</c:v>
                </c:pt>
                <c:pt idx="3">
                  <c:v>2016</c:v>
                </c:pt>
              </c:strCache>
            </c:strRef>
          </c:cat>
          <c:val>
            <c:numRef>
              <c:f>'Scientific Literacy'!$C$8:$G$8</c:f>
              <c:numCache>
                <c:formatCode>0</c:formatCode>
                <c:ptCount val="4"/>
                <c:pt idx="0">
                  <c:v>465</c:v>
                </c:pt>
                <c:pt idx="1">
                  <c:v>487</c:v>
                </c:pt>
                <c:pt idx="2">
                  <c:v>469</c:v>
                </c:pt>
                <c:pt idx="3" formatCode="General">
                  <c:v>500</c:v>
                </c:pt>
              </c:numCache>
            </c:numRef>
          </c:val>
          <c:smooth val="0"/>
          <c:extLst>
            <c:ext xmlns:c16="http://schemas.microsoft.com/office/drawing/2014/chart" uri="{C3380CC4-5D6E-409C-BE32-E72D297353CC}">
              <c16:uniqueId val="{00000002-20AC-4D7E-A323-0B05AD8B5F59}"/>
            </c:ext>
          </c:extLst>
        </c:ser>
        <c:ser>
          <c:idx val="3"/>
          <c:order val="3"/>
          <c:tx>
            <c:strRef>
              <c:f>'Scientific Literacy'!$B$9</c:f>
              <c:strCache>
                <c:ptCount val="1"/>
                <c:pt idx="0">
                  <c:v>Canada</c:v>
                </c:pt>
              </c:strCache>
            </c:strRef>
          </c:tx>
          <c:spPr>
            <a:ln w="44450" cap="rnd">
              <a:solidFill>
                <a:srgbClr val="FF0000"/>
              </a:solidFill>
              <a:round/>
            </a:ln>
            <a:effectLst/>
          </c:spPr>
          <c:marker>
            <c:symbol val="circle"/>
            <c:size val="5"/>
            <c:spPr>
              <a:solidFill>
                <a:srgbClr val="FF0000"/>
              </a:solidFill>
              <a:ln w="9525">
                <a:solidFill>
                  <a:schemeClr val="accent4"/>
                </a:solidFill>
              </a:ln>
              <a:effectLst/>
            </c:spPr>
          </c:marker>
          <c:cat>
            <c:strRef>
              <c:f>'Scientific Literacy'!$C$4:$G$4</c:f>
              <c:strCache>
                <c:ptCount val="4"/>
                <c:pt idx="0">
                  <c:v>2007</c:v>
                </c:pt>
                <c:pt idx="1">
                  <c:v>2010</c:v>
                </c:pt>
                <c:pt idx="2">
                  <c:v>2013*</c:v>
                </c:pt>
                <c:pt idx="3">
                  <c:v>2016</c:v>
                </c:pt>
              </c:strCache>
            </c:strRef>
          </c:cat>
          <c:val>
            <c:numRef>
              <c:f>'Scientific Literacy'!$C$9:$G$9</c:f>
              <c:numCache>
                <c:formatCode>0</c:formatCode>
                <c:ptCount val="4"/>
                <c:pt idx="0">
                  <c:v>500</c:v>
                </c:pt>
                <c:pt idx="1">
                  <c:v>500</c:v>
                </c:pt>
                <c:pt idx="2">
                  <c:v>500</c:v>
                </c:pt>
                <c:pt idx="3" formatCode="General">
                  <c:v>508</c:v>
                </c:pt>
              </c:numCache>
            </c:numRef>
          </c:val>
          <c:smooth val="0"/>
          <c:extLst>
            <c:ext xmlns:c16="http://schemas.microsoft.com/office/drawing/2014/chart" uri="{C3380CC4-5D6E-409C-BE32-E72D297353CC}">
              <c16:uniqueId val="{00000003-20AC-4D7E-A323-0B05AD8B5F59}"/>
            </c:ext>
          </c:extLst>
        </c:ser>
        <c:dLbls>
          <c:showLegendKey val="0"/>
          <c:showVal val="0"/>
          <c:showCatName val="0"/>
          <c:showSerName val="0"/>
          <c:showPercent val="0"/>
          <c:showBubbleSize val="0"/>
        </c:dLbls>
        <c:marker val="1"/>
        <c:smooth val="0"/>
        <c:axId val="515298480"/>
        <c:axId val="515298808"/>
      </c:lineChart>
      <c:catAx>
        <c:axId val="51529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5298808"/>
        <c:crosses val="autoZero"/>
        <c:auto val="1"/>
        <c:lblAlgn val="ctr"/>
        <c:lblOffset val="100"/>
        <c:noMultiLvlLbl val="0"/>
      </c:catAx>
      <c:valAx>
        <c:axId val="515298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5298480"/>
        <c:crosses val="autoZero"/>
        <c:crossBetween val="between"/>
      </c:valAx>
      <c:dTable>
        <c:showHorzBorder val="1"/>
        <c:showVertBorder val="1"/>
        <c:showOutline val="1"/>
        <c:showKeys val="1"/>
        <c:spPr>
          <a:noFill/>
          <a:ln w="9525" cap="flat" cmpd="sng" algn="ctr">
            <a:noFill/>
            <a:round/>
          </a:ln>
          <a:effectLst/>
        </c:spPr>
        <c:txPr>
          <a:bodyPr rot="0" spcFirstLastPara="1" vertOverflow="ellipsis" vert="horz" wrap="square" anchor="ctr" anchorCtr="1"/>
          <a:lstStyle/>
          <a:p>
            <a:pPr rtl="0">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05595692043015E-2"/>
          <c:y val="6.8047244094488188E-2"/>
          <c:w val="0.86513006772177559"/>
          <c:h val="0.79757370953630791"/>
        </c:manualLayout>
      </c:layout>
      <c:barChart>
        <c:barDir val="col"/>
        <c:grouping val="clustered"/>
        <c:varyColors val="0"/>
        <c:ser>
          <c:idx val="0"/>
          <c:order val="0"/>
          <c:tx>
            <c:strRef>
              <c:f>'G4 English Graphs'!$B$2</c:f>
              <c:strCache>
                <c:ptCount val="1"/>
                <c:pt idx="0">
                  <c:v>Below Appropriate</c:v>
                </c:pt>
              </c:strCache>
            </c:strRef>
          </c:tx>
          <c:spPr>
            <a:solidFill>
              <a:srgbClr val="FF0000"/>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(n=5160)</c:v>
                </c:pt>
                <c:pt idx="1">
                  <c:v>ASD North
(n=440)</c:v>
                </c:pt>
                <c:pt idx="2">
                  <c:v>ASD East
(n=1289)</c:v>
                </c:pt>
                <c:pt idx="3">
                  <c:v>ASD South
(n=1716)</c:v>
                </c:pt>
                <c:pt idx="4">
                  <c:v>ASD West
(n=1715)</c:v>
                </c:pt>
              </c:strCache>
            </c:strRef>
          </c:cat>
          <c:val>
            <c:numRef>
              <c:f>'G4 English Graphs'!$B$3:$B$7</c:f>
              <c:numCache>
                <c:formatCode>0.0</c:formatCode>
                <c:ptCount val="5"/>
                <c:pt idx="0">
                  <c:v>32.799999999999997</c:v>
                </c:pt>
                <c:pt idx="1">
                  <c:v>39.5</c:v>
                </c:pt>
                <c:pt idx="2">
                  <c:v>35</c:v>
                </c:pt>
                <c:pt idx="3">
                  <c:v>27.7</c:v>
                </c:pt>
                <c:pt idx="4">
                  <c:v>34.299999999999997</c:v>
                </c:pt>
              </c:numCache>
            </c:numRef>
          </c:val>
          <c:extLst>
            <c:ext xmlns:c16="http://schemas.microsoft.com/office/drawing/2014/chart" uri="{C3380CC4-5D6E-409C-BE32-E72D297353CC}">
              <c16:uniqueId val="{00000000-BE7C-4348-B781-574E7DC7E446}"/>
            </c:ext>
          </c:extLst>
        </c:ser>
        <c:ser>
          <c:idx val="1"/>
          <c:order val="1"/>
          <c:tx>
            <c:strRef>
              <c:f>'G4 English Graphs'!$C$2</c:f>
              <c:strCache>
                <c:ptCount val="1"/>
                <c:pt idx="0">
                  <c:v>Appropriate</c:v>
                </c:pt>
              </c:strCache>
            </c:strRef>
          </c:tx>
          <c:spPr>
            <a:solidFill>
              <a:srgbClr val="0070C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(n=5160)</c:v>
                </c:pt>
                <c:pt idx="1">
                  <c:v>ASD North
(n=440)</c:v>
                </c:pt>
                <c:pt idx="2">
                  <c:v>ASD East
(n=1289)</c:v>
                </c:pt>
                <c:pt idx="3">
                  <c:v>ASD South
(n=1716)</c:v>
                </c:pt>
                <c:pt idx="4">
                  <c:v>ASD West
(n=1715)</c:v>
                </c:pt>
              </c:strCache>
            </c:strRef>
          </c:cat>
          <c:val>
            <c:numRef>
              <c:f>'G4 English Graphs'!$C$3:$C$7</c:f>
              <c:numCache>
                <c:formatCode>0.0</c:formatCode>
                <c:ptCount val="5"/>
                <c:pt idx="0">
                  <c:v>63.6</c:v>
                </c:pt>
                <c:pt idx="1">
                  <c:v>57.7</c:v>
                </c:pt>
                <c:pt idx="2">
                  <c:v>62.7</c:v>
                </c:pt>
                <c:pt idx="3">
                  <c:v>67.400000000000006</c:v>
                </c:pt>
                <c:pt idx="4">
                  <c:v>62</c:v>
                </c:pt>
              </c:numCache>
            </c:numRef>
          </c:val>
          <c:extLst>
            <c:ext xmlns:c16="http://schemas.microsoft.com/office/drawing/2014/chart" uri="{C3380CC4-5D6E-409C-BE32-E72D297353CC}">
              <c16:uniqueId val="{00000001-BE7C-4348-B781-574E7DC7E446}"/>
            </c:ext>
          </c:extLst>
        </c:ser>
        <c:ser>
          <c:idx val="2"/>
          <c:order val="2"/>
          <c:tx>
            <c:strRef>
              <c:f>'G4 English Graphs'!$D$2</c:f>
              <c:strCache>
                <c:ptCount val="1"/>
                <c:pt idx="0">
                  <c:v>Strong</c:v>
                </c:pt>
              </c:strCache>
            </c:strRef>
          </c:tx>
          <c:spPr>
            <a:solidFill>
              <a:srgbClr val="00B05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English Graphs'!$A$3:$A$7</c:f>
              <c:strCache>
                <c:ptCount val="5"/>
                <c:pt idx="0">
                  <c:v>Province 
(n=5160)</c:v>
                </c:pt>
                <c:pt idx="1">
                  <c:v>ASD North
(n=440)</c:v>
                </c:pt>
                <c:pt idx="2">
                  <c:v>ASD East
(n=1289)</c:v>
                </c:pt>
                <c:pt idx="3">
                  <c:v>ASD South
(n=1716)</c:v>
                </c:pt>
                <c:pt idx="4">
                  <c:v>ASD West
(n=1715)</c:v>
                </c:pt>
              </c:strCache>
            </c:strRef>
          </c:cat>
          <c:val>
            <c:numRef>
              <c:f>'G4 English Graphs'!$D$3:$D$7</c:f>
              <c:numCache>
                <c:formatCode>0.0</c:formatCode>
                <c:ptCount val="5"/>
                <c:pt idx="0">
                  <c:v>3.6</c:v>
                </c:pt>
                <c:pt idx="1">
                  <c:v>2.7</c:v>
                </c:pt>
                <c:pt idx="2">
                  <c:v>2.2999999999999998</c:v>
                </c:pt>
                <c:pt idx="3">
                  <c:v>4.9000000000000004</c:v>
                </c:pt>
                <c:pt idx="4">
                  <c:v>3.6</c:v>
                </c:pt>
              </c:numCache>
            </c:numRef>
          </c:val>
          <c:extLst>
            <c:ext xmlns:c16="http://schemas.microsoft.com/office/drawing/2014/chart" uri="{C3380CC4-5D6E-409C-BE32-E72D297353CC}">
              <c16:uniqueId val="{00000002-BE7C-4348-B781-574E7DC7E446}"/>
            </c:ext>
          </c:extLst>
        </c:ser>
        <c:dLbls>
          <c:showLegendKey val="0"/>
          <c:showVal val="0"/>
          <c:showCatName val="0"/>
          <c:showSerName val="0"/>
          <c:showPercent val="0"/>
          <c:showBubbleSize val="0"/>
        </c:dLbls>
        <c:gapWidth val="130"/>
        <c:overlap val="-27"/>
        <c:axId val="749288768"/>
        <c:axId val="1"/>
      </c:barChart>
      <c:catAx>
        <c:axId val="7492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00"/>
        </c:scaling>
        <c:delete val="0"/>
        <c:axPos val="l"/>
        <c:numFmt formatCode="0" sourceLinked="0"/>
        <c:majorTickMark val="none"/>
        <c:minorTickMark val="none"/>
        <c:tickLblPos val="nextTo"/>
        <c:spPr>
          <a:ln w="9525">
            <a:noFill/>
          </a:ln>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9288768"/>
        <c:crosses val="autoZero"/>
        <c:crossBetween val="between"/>
        <c:majorUnit val="20"/>
      </c:valAx>
      <c:spPr>
        <a:noFill/>
        <a:ln w="25400">
          <a:noFill/>
        </a:ln>
      </c:spPr>
    </c:plotArea>
    <c:legend>
      <c:legendPos val="r"/>
      <c:layout>
        <c:manualLayout>
          <c:xMode val="edge"/>
          <c:yMode val="edge"/>
          <c:x val="0.81132717506107954"/>
          <c:y val="1.0575240594925439E-3"/>
          <c:w val="0.18710818568744397"/>
          <c:h val="0.21624606299212598"/>
        </c:manualLayout>
      </c:layout>
      <c:overlay val="0"/>
      <c:spPr>
        <a:noFill/>
        <a:ln w="25400">
          <a:noFill/>
        </a:ln>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CA" sz="1200" b="1" i="0" baseline="0">
                <a:solidFill>
                  <a:sysClr val="windowText" lastClr="000000"/>
                </a:solidFill>
                <a:effectLst/>
              </a:rPr>
              <a:t>Percentage Appropriate Development of </a:t>
            </a:r>
            <a:r>
              <a:rPr lang="en-CA" sz="1200" b="1" i="0" baseline="0">
                <a:solidFill>
                  <a:srgbClr val="7030A0"/>
                </a:solidFill>
                <a:effectLst/>
              </a:rPr>
              <a:t>ASD-N</a:t>
            </a:r>
            <a:r>
              <a:rPr lang="en-CA" sz="1200" b="1" i="0" baseline="0">
                <a:solidFill>
                  <a:sysClr val="windowText" lastClr="000000"/>
                </a:solidFill>
                <a:effectLst/>
              </a:rPr>
              <a:t> and Province</a:t>
            </a:r>
            <a:endParaRPr lang="en-CA" sz="120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EYEDA!$A$45</c:f>
              <c:strCache>
                <c:ptCount val="1"/>
                <c:pt idx="0">
                  <c:v>Province</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EYEDA!$B$44:$I$44</c:f>
              <c:strCache>
                <c:ptCount val="8"/>
                <c:pt idx="0">
                  <c:v>2011-12</c:v>
                </c:pt>
                <c:pt idx="1">
                  <c:v>2012-13</c:v>
                </c:pt>
                <c:pt idx="2">
                  <c:v>2013-14</c:v>
                </c:pt>
                <c:pt idx="3">
                  <c:v>2014-15</c:v>
                </c:pt>
                <c:pt idx="4">
                  <c:v>2015-16</c:v>
                </c:pt>
                <c:pt idx="5">
                  <c:v>2016-17</c:v>
                </c:pt>
                <c:pt idx="6">
                  <c:v>2017-18</c:v>
                </c:pt>
                <c:pt idx="7">
                  <c:v>2018-19</c:v>
                </c:pt>
              </c:strCache>
            </c:strRef>
          </c:cat>
          <c:val>
            <c:numRef>
              <c:f>EYEDA!$B$45:$I$45</c:f>
              <c:numCache>
                <c:formatCode>0</c:formatCode>
                <c:ptCount val="8"/>
                <c:pt idx="0">
                  <c:v>75.2</c:v>
                </c:pt>
                <c:pt idx="1">
                  <c:v>77</c:v>
                </c:pt>
                <c:pt idx="2">
                  <c:v>80.7</c:v>
                </c:pt>
                <c:pt idx="3">
                  <c:v>80.5</c:v>
                </c:pt>
                <c:pt idx="4">
                  <c:v>81.3</c:v>
                </c:pt>
                <c:pt idx="5">
                  <c:v>80.8</c:v>
                </c:pt>
                <c:pt idx="6">
                  <c:v>80.7</c:v>
                </c:pt>
                <c:pt idx="7">
                  <c:v>80</c:v>
                </c:pt>
              </c:numCache>
            </c:numRef>
          </c:val>
          <c:smooth val="0"/>
          <c:extLst>
            <c:ext xmlns:c16="http://schemas.microsoft.com/office/drawing/2014/chart" uri="{C3380CC4-5D6E-409C-BE32-E72D297353CC}">
              <c16:uniqueId val="{00000000-F4A1-4C22-878B-039E725916E2}"/>
            </c:ext>
          </c:extLst>
        </c:ser>
        <c:ser>
          <c:idx val="1"/>
          <c:order val="1"/>
          <c:tx>
            <c:strRef>
              <c:f>EYEDA!$A$46</c:f>
              <c:strCache>
                <c:ptCount val="1"/>
                <c:pt idx="0">
                  <c:v>ASD-N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EYEDA!$B$44:$I$44</c:f>
              <c:strCache>
                <c:ptCount val="8"/>
                <c:pt idx="0">
                  <c:v>2011-12</c:v>
                </c:pt>
                <c:pt idx="1">
                  <c:v>2012-13</c:v>
                </c:pt>
                <c:pt idx="2">
                  <c:v>2013-14</c:v>
                </c:pt>
                <c:pt idx="3">
                  <c:v>2014-15</c:v>
                </c:pt>
                <c:pt idx="4">
                  <c:v>2015-16</c:v>
                </c:pt>
                <c:pt idx="5">
                  <c:v>2016-17</c:v>
                </c:pt>
                <c:pt idx="6">
                  <c:v>2017-18</c:v>
                </c:pt>
                <c:pt idx="7">
                  <c:v>2018-19</c:v>
                </c:pt>
              </c:strCache>
            </c:strRef>
          </c:cat>
          <c:val>
            <c:numRef>
              <c:f>EYEDA!$B$46:$I$46</c:f>
              <c:numCache>
                <c:formatCode>General</c:formatCode>
                <c:ptCount val="8"/>
                <c:pt idx="0">
                  <c:v>75</c:v>
                </c:pt>
                <c:pt idx="1">
                  <c:v>79</c:v>
                </c:pt>
                <c:pt idx="2">
                  <c:v>80</c:v>
                </c:pt>
                <c:pt idx="3">
                  <c:v>83</c:v>
                </c:pt>
                <c:pt idx="4">
                  <c:v>84</c:v>
                </c:pt>
                <c:pt idx="5">
                  <c:v>82</c:v>
                </c:pt>
                <c:pt idx="6">
                  <c:v>80</c:v>
                </c:pt>
                <c:pt idx="7">
                  <c:v>73</c:v>
                </c:pt>
              </c:numCache>
            </c:numRef>
          </c:val>
          <c:smooth val="0"/>
          <c:extLst>
            <c:ext xmlns:c16="http://schemas.microsoft.com/office/drawing/2014/chart" uri="{C3380CC4-5D6E-409C-BE32-E72D297353CC}">
              <c16:uniqueId val="{00000001-F4A1-4C22-878B-039E725916E2}"/>
            </c:ext>
          </c:extLst>
        </c:ser>
        <c:dLbls>
          <c:showLegendKey val="0"/>
          <c:showVal val="0"/>
          <c:showCatName val="0"/>
          <c:showSerName val="0"/>
          <c:showPercent val="0"/>
          <c:showBubbleSize val="0"/>
        </c:dLbls>
        <c:marker val="1"/>
        <c:smooth val="0"/>
        <c:axId val="566943512"/>
        <c:axId val="566943184"/>
      </c:lineChart>
      <c:catAx>
        <c:axId val="56694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566943184"/>
        <c:crosses val="autoZero"/>
        <c:auto val="1"/>
        <c:lblAlgn val="ctr"/>
        <c:lblOffset val="100"/>
        <c:noMultiLvlLbl val="0"/>
      </c:catAx>
      <c:valAx>
        <c:axId val="566943184"/>
        <c:scaling>
          <c:orientation val="minMax"/>
          <c:max val="100"/>
        </c:scaling>
        <c:delete val="0"/>
        <c:axPos val="l"/>
        <c:majorGridlines>
          <c:spPr>
            <a:ln w="317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66943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CA" sz="1200" b="1" i="0" baseline="0">
                <a:solidFill>
                  <a:sysClr val="windowText" lastClr="000000"/>
                </a:solidFill>
                <a:effectLst/>
              </a:rPr>
              <a:t>Percentage Appropriate Development of </a:t>
            </a:r>
            <a:r>
              <a:rPr lang="en-CA" sz="1200" b="1" i="0" baseline="0">
                <a:solidFill>
                  <a:srgbClr val="0070C0"/>
                </a:solidFill>
                <a:effectLst/>
              </a:rPr>
              <a:t>ASD-E</a:t>
            </a:r>
            <a:r>
              <a:rPr lang="en-CA" sz="1200" b="1" i="0" baseline="0">
                <a:solidFill>
                  <a:sysClr val="windowText" lastClr="000000"/>
                </a:solidFill>
                <a:effectLst/>
              </a:rPr>
              <a:t> and Province</a:t>
            </a:r>
            <a:endParaRPr lang="en-CA" sz="120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EYEDA!$A$63</c:f>
              <c:strCache>
                <c:ptCount val="1"/>
                <c:pt idx="0">
                  <c:v>Province</c:v>
                </c:pt>
              </c:strCache>
            </c:strRef>
          </c:tx>
          <c:spPr>
            <a:ln w="28575" cap="rnd">
              <a:solidFill>
                <a:sysClr val="windowText" lastClr="000000"/>
              </a:solidFill>
              <a:round/>
            </a:ln>
            <a:effectLst/>
          </c:spPr>
          <c:marker>
            <c:symbol val="circle"/>
            <c:size val="5"/>
            <c:spPr>
              <a:solidFill>
                <a:schemeClr val="tx1"/>
              </a:solidFill>
              <a:ln w="9525">
                <a:solidFill>
                  <a:sysClr val="windowText" lastClr="0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EYEDA!$B$62:$I$62</c:f>
              <c:strCache>
                <c:ptCount val="8"/>
                <c:pt idx="0">
                  <c:v>2011-12</c:v>
                </c:pt>
                <c:pt idx="1">
                  <c:v>2012-13</c:v>
                </c:pt>
                <c:pt idx="2">
                  <c:v>2013-14</c:v>
                </c:pt>
                <c:pt idx="3">
                  <c:v>2014-15</c:v>
                </c:pt>
                <c:pt idx="4">
                  <c:v>2015-16</c:v>
                </c:pt>
                <c:pt idx="5">
                  <c:v>2016-17</c:v>
                </c:pt>
                <c:pt idx="6">
                  <c:v>2017-18</c:v>
                </c:pt>
                <c:pt idx="7">
                  <c:v>2018-19</c:v>
                </c:pt>
              </c:strCache>
            </c:strRef>
          </c:cat>
          <c:val>
            <c:numRef>
              <c:f>EYEDA!$B$63:$I$63</c:f>
              <c:numCache>
                <c:formatCode>0</c:formatCode>
                <c:ptCount val="8"/>
                <c:pt idx="0">
                  <c:v>75.2</c:v>
                </c:pt>
                <c:pt idx="1">
                  <c:v>77</c:v>
                </c:pt>
                <c:pt idx="2">
                  <c:v>80.7</c:v>
                </c:pt>
                <c:pt idx="3">
                  <c:v>80.5</c:v>
                </c:pt>
                <c:pt idx="4">
                  <c:v>81.3</c:v>
                </c:pt>
                <c:pt idx="5">
                  <c:v>80.8</c:v>
                </c:pt>
                <c:pt idx="6">
                  <c:v>80.7</c:v>
                </c:pt>
                <c:pt idx="7">
                  <c:v>80</c:v>
                </c:pt>
              </c:numCache>
            </c:numRef>
          </c:val>
          <c:smooth val="0"/>
          <c:extLst>
            <c:ext xmlns:c16="http://schemas.microsoft.com/office/drawing/2014/chart" uri="{C3380CC4-5D6E-409C-BE32-E72D297353CC}">
              <c16:uniqueId val="{00000000-0DE8-48D7-A993-27E2B7258EF4}"/>
            </c:ext>
          </c:extLst>
        </c:ser>
        <c:ser>
          <c:idx val="1"/>
          <c:order val="1"/>
          <c:tx>
            <c:strRef>
              <c:f>EYEDA!$A$64</c:f>
              <c:strCache>
                <c:ptCount val="1"/>
                <c:pt idx="0">
                  <c:v>ASD-E</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EYEDA!$B$62:$I$62</c:f>
              <c:strCache>
                <c:ptCount val="8"/>
                <c:pt idx="0">
                  <c:v>2011-12</c:v>
                </c:pt>
                <c:pt idx="1">
                  <c:v>2012-13</c:v>
                </c:pt>
                <c:pt idx="2">
                  <c:v>2013-14</c:v>
                </c:pt>
                <c:pt idx="3">
                  <c:v>2014-15</c:v>
                </c:pt>
                <c:pt idx="4">
                  <c:v>2015-16</c:v>
                </c:pt>
                <c:pt idx="5">
                  <c:v>2016-17</c:v>
                </c:pt>
                <c:pt idx="6">
                  <c:v>2017-18</c:v>
                </c:pt>
                <c:pt idx="7">
                  <c:v>2018-19</c:v>
                </c:pt>
              </c:strCache>
            </c:strRef>
          </c:cat>
          <c:val>
            <c:numRef>
              <c:f>EYEDA!$B$64:$I$64</c:f>
              <c:numCache>
                <c:formatCode>General</c:formatCode>
                <c:ptCount val="8"/>
                <c:pt idx="0">
                  <c:v>71</c:v>
                </c:pt>
                <c:pt idx="1">
                  <c:v>70</c:v>
                </c:pt>
                <c:pt idx="2">
                  <c:v>75</c:v>
                </c:pt>
                <c:pt idx="3">
                  <c:v>69</c:v>
                </c:pt>
                <c:pt idx="4">
                  <c:v>71</c:v>
                </c:pt>
                <c:pt idx="5">
                  <c:v>62</c:v>
                </c:pt>
                <c:pt idx="6">
                  <c:v>68</c:v>
                </c:pt>
                <c:pt idx="7">
                  <c:v>67</c:v>
                </c:pt>
              </c:numCache>
            </c:numRef>
          </c:val>
          <c:smooth val="0"/>
          <c:extLst>
            <c:ext xmlns:c16="http://schemas.microsoft.com/office/drawing/2014/chart" uri="{C3380CC4-5D6E-409C-BE32-E72D297353CC}">
              <c16:uniqueId val="{00000001-0DE8-48D7-A993-27E2B7258EF4}"/>
            </c:ext>
          </c:extLst>
        </c:ser>
        <c:dLbls>
          <c:showLegendKey val="0"/>
          <c:showVal val="0"/>
          <c:showCatName val="0"/>
          <c:showSerName val="0"/>
          <c:showPercent val="0"/>
          <c:showBubbleSize val="0"/>
        </c:dLbls>
        <c:marker val="1"/>
        <c:smooth val="0"/>
        <c:axId val="664556104"/>
        <c:axId val="664555776"/>
      </c:lineChart>
      <c:catAx>
        <c:axId val="66455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664555776"/>
        <c:crosses val="autoZero"/>
        <c:auto val="1"/>
        <c:lblAlgn val="ctr"/>
        <c:lblOffset val="100"/>
        <c:noMultiLvlLbl val="0"/>
      </c:catAx>
      <c:valAx>
        <c:axId val="664555776"/>
        <c:scaling>
          <c:orientation val="minMax"/>
          <c:max val="100"/>
        </c:scaling>
        <c:delete val="0"/>
        <c:axPos val="l"/>
        <c:majorGridlines>
          <c:spPr>
            <a:ln w="317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4556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CA" sz="1200" b="1" i="0" baseline="0">
                <a:solidFill>
                  <a:sysClr val="windowText" lastClr="000000"/>
                </a:solidFill>
                <a:effectLst/>
              </a:rPr>
              <a:t>Percentage Appropriate Development of </a:t>
            </a:r>
            <a:r>
              <a:rPr lang="en-CA" sz="1200" b="1" i="0" baseline="0">
                <a:solidFill>
                  <a:srgbClr val="00B050"/>
                </a:solidFill>
                <a:effectLst/>
              </a:rPr>
              <a:t>ASD-S</a:t>
            </a:r>
            <a:r>
              <a:rPr lang="en-CA" sz="1200" b="1" i="0" baseline="0">
                <a:solidFill>
                  <a:sysClr val="windowText" lastClr="000000"/>
                </a:solidFill>
                <a:effectLst/>
              </a:rPr>
              <a:t> and Province</a:t>
            </a:r>
            <a:endParaRPr lang="en-CA" sz="120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EYEDA!$A$81</c:f>
              <c:strCache>
                <c:ptCount val="1"/>
                <c:pt idx="0">
                  <c:v>Province</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EYEDA!$B$80:$I$80</c:f>
              <c:strCache>
                <c:ptCount val="8"/>
                <c:pt idx="0">
                  <c:v>2011-12</c:v>
                </c:pt>
                <c:pt idx="1">
                  <c:v>2012-13</c:v>
                </c:pt>
                <c:pt idx="2">
                  <c:v>2013-14</c:v>
                </c:pt>
                <c:pt idx="3">
                  <c:v>2014-15</c:v>
                </c:pt>
                <c:pt idx="4">
                  <c:v>2015-16</c:v>
                </c:pt>
                <c:pt idx="5">
                  <c:v>2016-17</c:v>
                </c:pt>
                <c:pt idx="6">
                  <c:v>2017-18</c:v>
                </c:pt>
                <c:pt idx="7">
                  <c:v>2018-19</c:v>
                </c:pt>
              </c:strCache>
            </c:strRef>
          </c:cat>
          <c:val>
            <c:numRef>
              <c:f>EYEDA!$B$81:$I$81</c:f>
              <c:numCache>
                <c:formatCode>0</c:formatCode>
                <c:ptCount val="8"/>
                <c:pt idx="0">
                  <c:v>75.2</c:v>
                </c:pt>
                <c:pt idx="1">
                  <c:v>77</c:v>
                </c:pt>
                <c:pt idx="2">
                  <c:v>80.7</c:v>
                </c:pt>
                <c:pt idx="3">
                  <c:v>80.5</c:v>
                </c:pt>
                <c:pt idx="4">
                  <c:v>81.3</c:v>
                </c:pt>
                <c:pt idx="5">
                  <c:v>80.8</c:v>
                </c:pt>
                <c:pt idx="6">
                  <c:v>80.7</c:v>
                </c:pt>
                <c:pt idx="7">
                  <c:v>80</c:v>
                </c:pt>
              </c:numCache>
            </c:numRef>
          </c:val>
          <c:smooth val="0"/>
          <c:extLst>
            <c:ext xmlns:c16="http://schemas.microsoft.com/office/drawing/2014/chart" uri="{C3380CC4-5D6E-409C-BE32-E72D297353CC}">
              <c16:uniqueId val="{00000000-2339-4951-906F-EADDFF5D8EE0}"/>
            </c:ext>
          </c:extLst>
        </c:ser>
        <c:ser>
          <c:idx val="1"/>
          <c:order val="1"/>
          <c:tx>
            <c:strRef>
              <c:f>EYEDA!$A$82</c:f>
              <c:strCache>
                <c:ptCount val="1"/>
                <c:pt idx="0">
                  <c:v>ASD-S</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EYEDA!$B$80:$I$80</c:f>
              <c:strCache>
                <c:ptCount val="8"/>
                <c:pt idx="0">
                  <c:v>2011-12</c:v>
                </c:pt>
                <c:pt idx="1">
                  <c:v>2012-13</c:v>
                </c:pt>
                <c:pt idx="2">
                  <c:v>2013-14</c:v>
                </c:pt>
                <c:pt idx="3">
                  <c:v>2014-15</c:v>
                </c:pt>
                <c:pt idx="4">
                  <c:v>2015-16</c:v>
                </c:pt>
                <c:pt idx="5">
                  <c:v>2016-17</c:v>
                </c:pt>
                <c:pt idx="6">
                  <c:v>2017-18</c:v>
                </c:pt>
                <c:pt idx="7">
                  <c:v>2018-19</c:v>
                </c:pt>
              </c:strCache>
            </c:strRef>
          </c:cat>
          <c:val>
            <c:numRef>
              <c:f>EYEDA!$B$82:$I$82</c:f>
              <c:numCache>
                <c:formatCode>General</c:formatCode>
                <c:ptCount val="8"/>
                <c:pt idx="0">
                  <c:v>76</c:v>
                </c:pt>
                <c:pt idx="1">
                  <c:v>78</c:v>
                </c:pt>
                <c:pt idx="2">
                  <c:v>84</c:v>
                </c:pt>
                <c:pt idx="3">
                  <c:v>85</c:v>
                </c:pt>
                <c:pt idx="4">
                  <c:v>86</c:v>
                </c:pt>
                <c:pt idx="5">
                  <c:v>88</c:v>
                </c:pt>
                <c:pt idx="6">
                  <c:v>87</c:v>
                </c:pt>
                <c:pt idx="7">
                  <c:v>87</c:v>
                </c:pt>
              </c:numCache>
            </c:numRef>
          </c:val>
          <c:smooth val="0"/>
          <c:extLst>
            <c:ext xmlns:c16="http://schemas.microsoft.com/office/drawing/2014/chart" uri="{C3380CC4-5D6E-409C-BE32-E72D297353CC}">
              <c16:uniqueId val="{00000001-2339-4951-906F-EADDFF5D8EE0}"/>
            </c:ext>
          </c:extLst>
        </c:ser>
        <c:dLbls>
          <c:showLegendKey val="0"/>
          <c:showVal val="0"/>
          <c:showCatName val="0"/>
          <c:showSerName val="0"/>
          <c:showPercent val="0"/>
          <c:showBubbleSize val="0"/>
        </c:dLbls>
        <c:marker val="1"/>
        <c:smooth val="0"/>
        <c:axId val="664771592"/>
        <c:axId val="664770936"/>
      </c:lineChart>
      <c:catAx>
        <c:axId val="664771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664770936"/>
        <c:crosses val="autoZero"/>
        <c:auto val="1"/>
        <c:lblAlgn val="ctr"/>
        <c:lblOffset val="100"/>
        <c:noMultiLvlLbl val="0"/>
      </c:catAx>
      <c:valAx>
        <c:axId val="664770936"/>
        <c:scaling>
          <c:orientation val="minMax"/>
          <c:max val="100"/>
        </c:scaling>
        <c:delete val="0"/>
        <c:axPos val="l"/>
        <c:majorGridlines>
          <c:spPr>
            <a:ln w="317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4771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CA" sz="1200" b="1">
                <a:solidFill>
                  <a:sysClr val="windowText" lastClr="000000"/>
                </a:solidFill>
              </a:rPr>
              <a:t>Percentage</a:t>
            </a:r>
            <a:r>
              <a:rPr lang="en-CA" sz="1200" b="1" baseline="0">
                <a:solidFill>
                  <a:sysClr val="windowText" lastClr="000000"/>
                </a:solidFill>
              </a:rPr>
              <a:t> Appropriate Development of </a:t>
            </a:r>
            <a:r>
              <a:rPr lang="en-CA" sz="1200" b="1">
                <a:solidFill>
                  <a:srgbClr val="C00000"/>
                </a:solidFill>
              </a:rPr>
              <a:t>ASD-W</a:t>
            </a:r>
            <a:r>
              <a:rPr lang="en-CA" sz="1200" b="1">
                <a:solidFill>
                  <a:sysClr val="windowText" lastClr="000000"/>
                </a:solidFill>
              </a:rPr>
              <a:t> and Province</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EYEDA!$A$103</c:f>
              <c:strCache>
                <c:ptCount val="1"/>
                <c:pt idx="0">
                  <c:v>Province</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EYEDA!$B$102:$I$102</c:f>
              <c:strCache>
                <c:ptCount val="8"/>
                <c:pt idx="0">
                  <c:v>2011-12</c:v>
                </c:pt>
                <c:pt idx="1">
                  <c:v>2012-13</c:v>
                </c:pt>
                <c:pt idx="2">
                  <c:v>2013-14</c:v>
                </c:pt>
                <c:pt idx="3">
                  <c:v>2014-15</c:v>
                </c:pt>
                <c:pt idx="4">
                  <c:v>2015-16</c:v>
                </c:pt>
                <c:pt idx="5">
                  <c:v>2016-17</c:v>
                </c:pt>
                <c:pt idx="6">
                  <c:v>2017-18</c:v>
                </c:pt>
                <c:pt idx="7">
                  <c:v>2018-19</c:v>
                </c:pt>
              </c:strCache>
            </c:strRef>
          </c:cat>
          <c:val>
            <c:numRef>
              <c:f>EYEDA!$B$103:$I$103</c:f>
              <c:numCache>
                <c:formatCode>0</c:formatCode>
                <c:ptCount val="8"/>
                <c:pt idx="0">
                  <c:v>75.2</c:v>
                </c:pt>
                <c:pt idx="1">
                  <c:v>77</c:v>
                </c:pt>
                <c:pt idx="2">
                  <c:v>80.7</c:v>
                </c:pt>
                <c:pt idx="3">
                  <c:v>80.5</c:v>
                </c:pt>
                <c:pt idx="4">
                  <c:v>81.3</c:v>
                </c:pt>
                <c:pt idx="5">
                  <c:v>80.8</c:v>
                </c:pt>
                <c:pt idx="6">
                  <c:v>80.7</c:v>
                </c:pt>
                <c:pt idx="7">
                  <c:v>80</c:v>
                </c:pt>
              </c:numCache>
            </c:numRef>
          </c:val>
          <c:smooth val="0"/>
          <c:extLst>
            <c:ext xmlns:c16="http://schemas.microsoft.com/office/drawing/2014/chart" uri="{C3380CC4-5D6E-409C-BE32-E72D297353CC}">
              <c16:uniqueId val="{00000000-80B3-4DD4-AE6B-4D60A4BBD3CD}"/>
            </c:ext>
          </c:extLst>
        </c:ser>
        <c:ser>
          <c:idx val="1"/>
          <c:order val="1"/>
          <c:tx>
            <c:strRef>
              <c:f>EYEDA!$A$104</c:f>
              <c:strCache>
                <c:ptCount val="1"/>
                <c:pt idx="0">
                  <c:v>ASD-W</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EYEDA!$B$102:$I$102</c:f>
              <c:strCache>
                <c:ptCount val="8"/>
                <c:pt idx="0">
                  <c:v>2011-12</c:v>
                </c:pt>
                <c:pt idx="1">
                  <c:v>2012-13</c:v>
                </c:pt>
                <c:pt idx="2">
                  <c:v>2013-14</c:v>
                </c:pt>
                <c:pt idx="3">
                  <c:v>2014-15</c:v>
                </c:pt>
                <c:pt idx="4">
                  <c:v>2015-16</c:v>
                </c:pt>
                <c:pt idx="5">
                  <c:v>2016-17</c:v>
                </c:pt>
                <c:pt idx="6">
                  <c:v>2017-18</c:v>
                </c:pt>
                <c:pt idx="7">
                  <c:v>2018-19</c:v>
                </c:pt>
              </c:strCache>
            </c:strRef>
          </c:cat>
          <c:val>
            <c:numRef>
              <c:f>EYEDA!$B$104:$I$104</c:f>
              <c:numCache>
                <c:formatCode>General</c:formatCode>
                <c:ptCount val="8"/>
                <c:pt idx="0">
                  <c:v>78</c:v>
                </c:pt>
                <c:pt idx="1">
                  <c:v>81</c:v>
                </c:pt>
                <c:pt idx="2">
                  <c:v>82</c:v>
                </c:pt>
                <c:pt idx="3">
                  <c:v>83</c:v>
                </c:pt>
                <c:pt idx="4">
                  <c:v>83</c:v>
                </c:pt>
                <c:pt idx="5">
                  <c:v>85</c:v>
                </c:pt>
                <c:pt idx="6">
                  <c:v>83</c:v>
                </c:pt>
                <c:pt idx="7">
                  <c:v>84</c:v>
                </c:pt>
              </c:numCache>
            </c:numRef>
          </c:val>
          <c:smooth val="0"/>
          <c:extLst>
            <c:ext xmlns:c16="http://schemas.microsoft.com/office/drawing/2014/chart" uri="{C3380CC4-5D6E-409C-BE32-E72D297353CC}">
              <c16:uniqueId val="{00000001-80B3-4DD4-AE6B-4D60A4BBD3CD}"/>
            </c:ext>
          </c:extLst>
        </c:ser>
        <c:dLbls>
          <c:dLblPos val="t"/>
          <c:showLegendKey val="0"/>
          <c:showVal val="1"/>
          <c:showCatName val="0"/>
          <c:showSerName val="0"/>
          <c:showPercent val="0"/>
          <c:showBubbleSize val="0"/>
        </c:dLbls>
        <c:marker val="1"/>
        <c:smooth val="0"/>
        <c:axId val="665959824"/>
        <c:axId val="665961136"/>
      </c:lineChart>
      <c:catAx>
        <c:axId val="66595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665961136"/>
        <c:crosses val="autoZero"/>
        <c:auto val="1"/>
        <c:lblAlgn val="ctr"/>
        <c:lblOffset val="100"/>
        <c:noMultiLvlLbl val="0"/>
      </c:catAx>
      <c:valAx>
        <c:axId val="665961136"/>
        <c:scaling>
          <c:orientation val="minMax"/>
          <c:max val="100"/>
        </c:scaling>
        <c:delete val="0"/>
        <c:axPos val="l"/>
        <c:majorGridlines>
          <c:spPr>
            <a:ln w="317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5959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600" b="1" i="0" baseline="0" dirty="0">
                <a:solidFill>
                  <a:sysClr val="windowText" lastClr="000000"/>
                </a:solidFill>
                <a:effectLst/>
              </a:rPr>
              <a:t>Percentage of Successful Students Over Time in ASD-N</a:t>
            </a:r>
            <a:endParaRPr lang="en-CA" sz="1600"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'ELPA- Successful by District'!$A$18</c:f>
              <c:strCache>
                <c:ptCount val="1"/>
                <c:pt idx="0">
                  <c:v>ASD-N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District'!$B$17:$F$17</c:f>
              <c:strCache>
                <c:ptCount val="5"/>
                <c:pt idx="0">
                  <c:v>2014-15</c:v>
                </c:pt>
                <c:pt idx="1">
                  <c:v>2015-16</c:v>
                </c:pt>
                <c:pt idx="2">
                  <c:v>2016-17</c:v>
                </c:pt>
                <c:pt idx="3">
                  <c:v>2017-18</c:v>
                </c:pt>
                <c:pt idx="4">
                  <c:v>2018-19</c:v>
                </c:pt>
              </c:strCache>
            </c:strRef>
          </c:cat>
          <c:val>
            <c:numRef>
              <c:f>'ELPA- Successful by District'!$B$18:$F$18</c:f>
              <c:numCache>
                <c:formatCode>General</c:formatCode>
                <c:ptCount val="5"/>
                <c:pt idx="0">
                  <c:v>76</c:v>
                </c:pt>
                <c:pt idx="1">
                  <c:v>77</c:v>
                </c:pt>
                <c:pt idx="2">
                  <c:v>75</c:v>
                </c:pt>
                <c:pt idx="3">
                  <c:v>80</c:v>
                </c:pt>
                <c:pt idx="4">
                  <c:v>69</c:v>
                </c:pt>
              </c:numCache>
            </c:numRef>
          </c:val>
          <c:smooth val="0"/>
          <c:extLst>
            <c:ext xmlns:c16="http://schemas.microsoft.com/office/drawing/2014/chart" uri="{C3380CC4-5D6E-409C-BE32-E72D297353CC}">
              <c16:uniqueId val="{00000000-8961-4B46-8C7D-B683E5FB94A8}"/>
            </c:ext>
          </c:extLst>
        </c:ser>
        <c:ser>
          <c:idx val="1"/>
          <c:order val="1"/>
          <c:tx>
            <c:strRef>
              <c:f>'ELPA- Successful by District'!$A$19</c:f>
              <c:strCache>
                <c:ptCount val="1"/>
                <c:pt idx="0">
                  <c:v>Province</c:v>
                </c:pt>
              </c:strCache>
            </c:strRef>
          </c:tx>
          <c:spPr>
            <a:ln w="28575" cap="rnd">
              <a:solidFill>
                <a:sysClr val="windowText" lastClr="000000"/>
              </a:solidFill>
              <a:round/>
            </a:ln>
            <a:effectLst/>
          </c:spPr>
          <c:marker>
            <c:symbol val="circle"/>
            <c:size val="5"/>
            <c:spPr>
              <a:solidFill>
                <a:schemeClr val="tx1"/>
              </a:solidFill>
              <a:ln w="9525">
                <a:solidFill>
                  <a:sysClr val="windowText" lastClr="0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District'!$B$17:$F$17</c:f>
              <c:strCache>
                <c:ptCount val="5"/>
                <c:pt idx="0">
                  <c:v>2014-15</c:v>
                </c:pt>
                <c:pt idx="1">
                  <c:v>2015-16</c:v>
                </c:pt>
                <c:pt idx="2">
                  <c:v>2016-17</c:v>
                </c:pt>
                <c:pt idx="3">
                  <c:v>2017-18</c:v>
                </c:pt>
                <c:pt idx="4">
                  <c:v>2018-19</c:v>
                </c:pt>
              </c:strCache>
            </c:strRef>
          </c:cat>
          <c:val>
            <c:numRef>
              <c:f>'ELPA- Successful by District'!$B$19:$F$19</c:f>
              <c:numCache>
                <c:formatCode>0</c:formatCode>
                <c:ptCount val="5"/>
                <c:pt idx="0">
                  <c:v>78.3</c:v>
                </c:pt>
                <c:pt idx="1">
                  <c:v>80.400000000000006</c:v>
                </c:pt>
                <c:pt idx="2">
                  <c:v>80.5</c:v>
                </c:pt>
                <c:pt idx="3">
                  <c:v>80.599999999999994</c:v>
                </c:pt>
                <c:pt idx="4">
                  <c:v>73.599999999999994</c:v>
                </c:pt>
              </c:numCache>
            </c:numRef>
          </c:val>
          <c:smooth val="0"/>
          <c:extLst>
            <c:ext xmlns:c16="http://schemas.microsoft.com/office/drawing/2014/chart" uri="{C3380CC4-5D6E-409C-BE32-E72D297353CC}">
              <c16:uniqueId val="{00000001-8961-4B46-8C7D-B683E5FB94A8}"/>
            </c:ext>
          </c:extLst>
        </c:ser>
        <c:dLbls>
          <c:dLblPos val="t"/>
          <c:showLegendKey val="0"/>
          <c:showVal val="1"/>
          <c:showCatName val="0"/>
          <c:showSerName val="0"/>
          <c:showPercent val="0"/>
          <c:showBubbleSize val="0"/>
        </c:dLbls>
        <c:marker val="1"/>
        <c:smooth val="0"/>
        <c:axId val="662653512"/>
        <c:axId val="602255952"/>
      </c:lineChart>
      <c:catAx>
        <c:axId val="66265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602255952"/>
        <c:crosses val="autoZero"/>
        <c:auto val="1"/>
        <c:lblAlgn val="ctr"/>
        <c:lblOffset val="100"/>
        <c:noMultiLvlLbl val="0"/>
      </c:catAx>
      <c:valAx>
        <c:axId val="602255952"/>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2653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CA" sz="1600" b="1" i="0" baseline="0" dirty="0">
                <a:solidFill>
                  <a:sysClr val="windowText" lastClr="000000"/>
                </a:solidFill>
                <a:effectLst/>
              </a:rPr>
              <a:t>Percentage of Successful Students by Program in ASD-N</a:t>
            </a:r>
            <a:endParaRPr lang="en-CA" sz="1600" dirty="0">
              <a:solidFill>
                <a:sysClr val="windowText" lastClr="000000"/>
              </a:solidFill>
              <a:effectLst/>
            </a:endParaRPr>
          </a:p>
        </c:rich>
      </c:tx>
      <c:layout>
        <c:manualLayout>
          <c:xMode val="edge"/>
          <c:yMode val="edge"/>
          <c:x val="9.4328703703703706E-2"/>
          <c:y val="9.2592592592592587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6.6039661708953049E-2"/>
          <c:y val="0.24837962962962962"/>
          <c:w val="0.55433070866141732"/>
          <c:h val="0.64422098279381734"/>
        </c:manualLayout>
      </c:layout>
      <c:lineChart>
        <c:grouping val="standard"/>
        <c:varyColors val="0"/>
        <c:ser>
          <c:idx val="0"/>
          <c:order val="0"/>
          <c:tx>
            <c:strRef>
              <c:f>'ELPA- Program by District'!$A$17</c:f>
              <c:strCache>
                <c:ptCount val="1"/>
                <c:pt idx="0">
                  <c:v>Early French Immersion  n=151*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District'!$B$16:$F$16</c:f>
              <c:strCache>
                <c:ptCount val="5"/>
                <c:pt idx="0">
                  <c:v>2014-15</c:v>
                </c:pt>
                <c:pt idx="1">
                  <c:v>2015-16</c:v>
                </c:pt>
                <c:pt idx="2">
                  <c:v>2016-17</c:v>
                </c:pt>
                <c:pt idx="3">
                  <c:v>2017-18</c:v>
                </c:pt>
                <c:pt idx="4">
                  <c:v>2018-19*</c:v>
                </c:pt>
              </c:strCache>
            </c:strRef>
          </c:cat>
          <c:val>
            <c:numRef>
              <c:f>'ELPA- Program by District'!$B$17:$F$17</c:f>
              <c:numCache>
                <c:formatCode>0</c:formatCode>
                <c:ptCount val="5"/>
                <c:pt idx="0">
                  <c:v>89.5</c:v>
                </c:pt>
                <c:pt idx="1">
                  <c:v>90.9</c:v>
                </c:pt>
                <c:pt idx="2">
                  <c:v>84.6</c:v>
                </c:pt>
                <c:pt idx="3" formatCode="General">
                  <c:v>93</c:v>
                </c:pt>
                <c:pt idx="4">
                  <c:v>78.599999999999994</c:v>
                </c:pt>
              </c:numCache>
            </c:numRef>
          </c:val>
          <c:smooth val="0"/>
          <c:extLst>
            <c:ext xmlns:c16="http://schemas.microsoft.com/office/drawing/2014/chart" uri="{C3380CC4-5D6E-409C-BE32-E72D297353CC}">
              <c16:uniqueId val="{00000000-FA3E-4352-980D-1DADCAC1287C}"/>
            </c:ext>
          </c:extLst>
        </c:ser>
        <c:ser>
          <c:idx val="1"/>
          <c:order val="1"/>
          <c:tx>
            <c:strRef>
              <c:f>'ELPA- Program by District'!$A$18</c:f>
              <c:strCache>
                <c:ptCount val="1"/>
                <c:pt idx="0">
                  <c:v>Late French Immersion 
n=24*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District'!$B$16:$F$16</c:f>
              <c:strCache>
                <c:ptCount val="5"/>
                <c:pt idx="0">
                  <c:v>2014-15</c:v>
                </c:pt>
                <c:pt idx="1">
                  <c:v>2015-16</c:v>
                </c:pt>
                <c:pt idx="2">
                  <c:v>2016-17</c:v>
                </c:pt>
                <c:pt idx="3">
                  <c:v>2017-18</c:v>
                </c:pt>
                <c:pt idx="4">
                  <c:v>2018-19*</c:v>
                </c:pt>
              </c:strCache>
            </c:strRef>
          </c:cat>
          <c:val>
            <c:numRef>
              <c:f>'ELPA- Program by District'!$B$18:$F$18</c:f>
              <c:numCache>
                <c:formatCode>0</c:formatCode>
                <c:ptCount val="5"/>
                <c:pt idx="0">
                  <c:v>95</c:v>
                </c:pt>
                <c:pt idx="1">
                  <c:v>95.2</c:v>
                </c:pt>
                <c:pt idx="2">
                  <c:v>97.2</c:v>
                </c:pt>
                <c:pt idx="3">
                  <c:v>100</c:v>
                </c:pt>
                <c:pt idx="4">
                  <c:v>54.2</c:v>
                </c:pt>
              </c:numCache>
            </c:numRef>
          </c:val>
          <c:smooth val="0"/>
          <c:extLst>
            <c:ext xmlns:c16="http://schemas.microsoft.com/office/drawing/2014/chart" uri="{C3380CC4-5D6E-409C-BE32-E72D297353CC}">
              <c16:uniqueId val="{00000001-FA3E-4352-980D-1DADCAC1287C}"/>
            </c:ext>
          </c:extLst>
        </c:ser>
        <c:ser>
          <c:idx val="2"/>
          <c:order val="2"/>
          <c:tx>
            <c:strRef>
              <c:f>'ELPA- Program by District'!$A$19</c:f>
              <c:strCache>
                <c:ptCount val="1"/>
                <c:pt idx="0">
                  <c:v>English Prime 
n=364*</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District'!$B$16:$F$16</c:f>
              <c:strCache>
                <c:ptCount val="5"/>
                <c:pt idx="0">
                  <c:v>2014-15</c:v>
                </c:pt>
                <c:pt idx="1">
                  <c:v>2015-16</c:v>
                </c:pt>
                <c:pt idx="2">
                  <c:v>2016-17</c:v>
                </c:pt>
                <c:pt idx="3">
                  <c:v>2017-18</c:v>
                </c:pt>
                <c:pt idx="4">
                  <c:v>2018-19*</c:v>
                </c:pt>
              </c:strCache>
            </c:strRef>
          </c:cat>
          <c:val>
            <c:numRef>
              <c:f>'ELPA- Program by District'!$B$19:$F$19</c:f>
              <c:numCache>
                <c:formatCode>0</c:formatCode>
                <c:ptCount val="5"/>
                <c:pt idx="0">
                  <c:v>69.7</c:v>
                </c:pt>
                <c:pt idx="1">
                  <c:v>71</c:v>
                </c:pt>
                <c:pt idx="2">
                  <c:v>69.600000000000009</c:v>
                </c:pt>
                <c:pt idx="3">
                  <c:v>73.2</c:v>
                </c:pt>
                <c:pt idx="4">
                  <c:v>66.5</c:v>
                </c:pt>
              </c:numCache>
            </c:numRef>
          </c:val>
          <c:smooth val="0"/>
          <c:extLst>
            <c:ext xmlns:c16="http://schemas.microsoft.com/office/drawing/2014/chart" uri="{C3380CC4-5D6E-409C-BE32-E72D297353CC}">
              <c16:uniqueId val="{00000002-FA3E-4352-980D-1DADCAC1287C}"/>
            </c:ext>
          </c:extLst>
        </c:ser>
        <c:ser>
          <c:idx val="3"/>
          <c:order val="3"/>
          <c:tx>
            <c:strRef>
              <c:f>'ELPA- Program by District'!$A$20</c:f>
              <c:strCache>
                <c:ptCount val="1"/>
                <c:pt idx="0">
                  <c:v>ASD-N
n=539*</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District'!$B$16:$F$16</c:f>
              <c:strCache>
                <c:ptCount val="5"/>
                <c:pt idx="0">
                  <c:v>2014-15</c:v>
                </c:pt>
                <c:pt idx="1">
                  <c:v>2015-16</c:v>
                </c:pt>
                <c:pt idx="2">
                  <c:v>2016-17</c:v>
                </c:pt>
                <c:pt idx="3">
                  <c:v>2017-18</c:v>
                </c:pt>
                <c:pt idx="4">
                  <c:v>2018-19*</c:v>
                </c:pt>
              </c:strCache>
            </c:strRef>
          </c:cat>
          <c:val>
            <c:numRef>
              <c:f>'ELPA- Program by District'!$B$20:$F$20</c:f>
              <c:numCache>
                <c:formatCode>0</c:formatCode>
                <c:ptCount val="5"/>
                <c:pt idx="0">
                  <c:v>75.699999999999989</c:v>
                </c:pt>
                <c:pt idx="1">
                  <c:v>77.3</c:v>
                </c:pt>
                <c:pt idx="2">
                  <c:v>75.099999999999994</c:v>
                </c:pt>
                <c:pt idx="3">
                  <c:v>79.5</c:v>
                </c:pt>
                <c:pt idx="4">
                  <c:v>69.400000000000006</c:v>
                </c:pt>
              </c:numCache>
            </c:numRef>
          </c:val>
          <c:smooth val="0"/>
          <c:extLst>
            <c:ext xmlns:c16="http://schemas.microsoft.com/office/drawing/2014/chart" uri="{C3380CC4-5D6E-409C-BE32-E72D297353CC}">
              <c16:uniqueId val="{00000003-FA3E-4352-980D-1DADCAC1287C}"/>
            </c:ext>
          </c:extLst>
        </c:ser>
        <c:dLbls>
          <c:dLblPos val="t"/>
          <c:showLegendKey val="0"/>
          <c:showVal val="1"/>
          <c:showCatName val="0"/>
          <c:showSerName val="0"/>
          <c:showPercent val="0"/>
          <c:showBubbleSize val="0"/>
        </c:dLbls>
        <c:marker val="1"/>
        <c:smooth val="0"/>
        <c:axId val="660672944"/>
        <c:axId val="660671632"/>
      </c:lineChart>
      <c:catAx>
        <c:axId val="66067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0671632"/>
        <c:crosses val="autoZero"/>
        <c:auto val="1"/>
        <c:lblAlgn val="ctr"/>
        <c:lblOffset val="100"/>
        <c:noMultiLvlLbl val="0"/>
      </c:catAx>
      <c:valAx>
        <c:axId val="660671632"/>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0672944"/>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600" b="1" i="0" baseline="0" dirty="0">
                <a:solidFill>
                  <a:sysClr val="windowText" lastClr="000000"/>
                </a:solidFill>
                <a:effectLst/>
              </a:rPr>
              <a:t>Percentage of Successful Students Over Time in ASD-E</a:t>
            </a:r>
            <a:endParaRPr lang="en-CA" sz="1600"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'ELPA- Successful by District'!$A$34</c:f>
              <c:strCache>
                <c:ptCount val="1"/>
                <c:pt idx="0">
                  <c:v>ASD-E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District'!$B$33:$F$33</c:f>
              <c:strCache>
                <c:ptCount val="5"/>
                <c:pt idx="0">
                  <c:v>2014-15</c:v>
                </c:pt>
                <c:pt idx="1">
                  <c:v>2015-16</c:v>
                </c:pt>
                <c:pt idx="2">
                  <c:v>2016-17</c:v>
                </c:pt>
                <c:pt idx="3">
                  <c:v>2017-18</c:v>
                </c:pt>
                <c:pt idx="4">
                  <c:v>2018-19</c:v>
                </c:pt>
              </c:strCache>
            </c:strRef>
          </c:cat>
          <c:val>
            <c:numRef>
              <c:f>'ELPA- Successful by District'!$B$34:$F$34</c:f>
              <c:numCache>
                <c:formatCode>General</c:formatCode>
                <c:ptCount val="5"/>
                <c:pt idx="0">
                  <c:v>78</c:v>
                </c:pt>
                <c:pt idx="1">
                  <c:v>80</c:v>
                </c:pt>
                <c:pt idx="2">
                  <c:v>82</c:v>
                </c:pt>
                <c:pt idx="3">
                  <c:v>80</c:v>
                </c:pt>
                <c:pt idx="4">
                  <c:v>73</c:v>
                </c:pt>
              </c:numCache>
            </c:numRef>
          </c:val>
          <c:smooth val="0"/>
          <c:extLst>
            <c:ext xmlns:c16="http://schemas.microsoft.com/office/drawing/2014/chart" uri="{C3380CC4-5D6E-409C-BE32-E72D297353CC}">
              <c16:uniqueId val="{00000000-563A-4AE8-B514-7AE54236F968}"/>
            </c:ext>
          </c:extLst>
        </c:ser>
        <c:ser>
          <c:idx val="1"/>
          <c:order val="1"/>
          <c:tx>
            <c:strRef>
              <c:f>'ELPA- Successful by District'!$A$35</c:f>
              <c:strCache>
                <c:ptCount val="1"/>
                <c:pt idx="0">
                  <c:v>Province</c:v>
                </c:pt>
              </c:strCache>
            </c:strRef>
          </c:tx>
          <c:spPr>
            <a:ln w="28575" cap="rnd">
              <a:solidFill>
                <a:sysClr val="windowText" lastClr="000000"/>
              </a:solidFill>
              <a:round/>
            </a:ln>
            <a:effectLst/>
          </c:spPr>
          <c:marker>
            <c:symbol val="circle"/>
            <c:size val="5"/>
            <c:spPr>
              <a:solidFill>
                <a:schemeClr val="tx1"/>
              </a:solidFill>
              <a:ln w="9525">
                <a:solidFill>
                  <a:sysClr val="windowText" lastClr="0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District'!$B$33:$F$33</c:f>
              <c:strCache>
                <c:ptCount val="5"/>
                <c:pt idx="0">
                  <c:v>2014-15</c:v>
                </c:pt>
                <c:pt idx="1">
                  <c:v>2015-16</c:v>
                </c:pt>
                <c:pt idx="2">
                  <c:v>2016-17</c:v>
                </c:pt>
                <c:pt idx="3">
                  <c:v>2017-18</c:v>
                </c:pt>
                <c:pt idx="4">
                  <c:v>2018-19</c:v>
                </c:pt>
              </c:strCache>
            </c:strRef>
          </c:cat>
          <c:val>
            <c:numRef>
              <c:f>'ELPA- Successful by District'!$B$35:$F$35</c:f>
              <c:numCache>
                <c:formatCode>0</c:formatCode>
                <c:ptCount val="5"/>
                <c:pt idx="0">
                  <c:v>78.3</c:v>
                </c:pt>
                <c:pt idx="1">
                  <c:v>80.400000000000006</c:v>
                </c:pt>
                <c:pt idx="2">
                  <c:v>80.5</c:v>
                </c:pt>
                <c:pt idx="3">
                  <c:v>80.599999999999994</c:v>
                </c:pt>
                <c:pt idx="4">
                  <c:v>73.599999999999994</c:v>
                </c:pt>
              </c:numCache>
            </c:numRef>
          </c:val>
          <c:smooth val="0"/>
          <c:extLst>
            <c:ext xmlns:c16="http://schemas.microsoft.com/office/drawing/2014/chart" uri="{C3380CC4-5D6E-409C-BE32-E72D297353CC}">
              <c16:uniqueId val="{00000001-563A-4AE8-B514-7AE54236F968}"/>
            </c:ext>
          </c:extLst>
        </c:ser>
        <c:dLbls>
          <c:dLblPos val="t"/>
          <c:showLegendKey val="0"/>
          <c:showVal val="1"/>
          <c:showCatName val="0"/>
          <c:showSerName val="0"/>
          <c:showPercent val="0"/>
          <c:showBubbleSize val="0"/>
        </c:dLbls>
        <c:marker val="1"/>
        <c:smooth val="0"/>
        <c:axId val="718383384"/>
        <c:axId val="718387976"/>
      </c:lineChart>
      <c:catAx>
        <c:axId val="718383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718387976"/>
        <c:crosses val="autoZero"/>
        <c:auto val="1"/>
        <c:lblAlgn val="ctr"/>
        <c:lblOffset val="100"/>
        <c:noMultiLvlLbl val="0"/>
      </c:catAx>
      <c:valAx>
        <c:axId val="718387976"/>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18383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CA" sz="1600" b="1" i="0" baseline="0" dirty="0">
                <a:solidFill>
                  <a:sysClr val="windowText" lastClr="000000"/>
                </a:solidFill>
                <a:effectLst/>
              </a:rPr>
              <a:t>Percentage of Successful Students by Program in ASD-E</a:t>
            </a:r>
            <a:endParaRPr lang="en-CA" sz="1600"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'ELPA- Program by District'!$A$25</c:f>
              <c:strCache>
                <c:ptCount val="1"/>
                <c:pt idx="0">
                  <c:v>Early French Immersion n=455*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District'!$B$24:$F$24</c:f>
              <c:strCache>
                <c:ptCount val="5"/>
                <c:pt idx="0">
                  <c:v>2014-15</c:v>
                </c:pt>
                <c:pt idx="1">
                  <c:v>2015-16</c:v>
                </c:pt>
                <c:pt idx="2">
                  <c:v>2016-17</c:v>
                </c:pt>
                <c:pt idx="3">
                  <c:v>2017-18</c:v>
                </c:pt>
                <c:pt idx="4">
                  <c:v>2018-19*</c:v>
                </c:pt>
              </c:strCache>
            </c:strRef>
          </c:cat>
          <c:val>
            <c:numRef>
              <c:f>'ELPA- Program by District'!$B$25:$F$25</c:f>
              <c:numCache>
                <c:formatCode>0</c:formatCode>
                <c:ptCount val="5"/>
                <c:pt idx="0">
                  <c:v>91.8</c:v>
                </c:pt>
                <c:pt idx="1">
                  <c:v>93</c:v>
                </c:pt>
                <c:pt idx="2">
                  <c:v>93.4</c:v>
                </c:pt>
                <c:pt idx="3">
                  <c:v>92.8</c:v>
                </c:pt>
                <c:pt idx="4">
                  <c:v>86.399999999999991</c:v>
                </c:pt>
              </c:numCache>
            </c:numRef>
          </c:val>
          <c:smooth val="0"/>
          <c:extLst>
            <c:ext xmlns:c16="http://schemas.microsoft.com/office/drawing/2014/chart" uri="{C3380CC4-5D6E-409C-BE32-E72D297353CC}">
              <c16:uniqueId val="{00000000-B8A4-4E9C-8934-EF63691F833F}"/>
            </c:ext>
          </c:extLst>
        </c:ser>
        <c:ser>
          <c:idx val="1"/>
          <c:order val="1"/>
          <c:tx>
            <c:strRef>
              <c:f>'ELPA- Program by District'!$A$26</c:f>
              <c:strCache>
                <c:ptCount val="1"/>
                <c:pt idx="0">
                  <c:v>Late French Immersion 
n=162*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District'!$B$24:$F$24</c:f>
              <c:strCache>
                <c:ptCount val="5"/>
                <c:pt idx="0">
                  <c:v>2014-15</c:v>
                </c:pt>
                <c:pt idx="1">
                  <c:v>2015-16</c:v>
                </c:pt>
                <c:pt idx="2">
                  <c:v>2016-17</c:v>
                </c:pt>
                <c:pt idx="3">
                  <c:v>2017-18</c:v>
                </c:pt>
                <c:pt idx="4">
                  <c:v>2018-19*</c:v>
                </c:pt>
              </c:strCache>
            </c:strRef>
          </c:cat>
          <c:val>
            <c:numRef>
              <c:f>'ELPA- Program by District'!$B$26:$F$26</c:f>
              <c:numCache>
                <c:formatCode>0</c:formatCode>
                <c:ptCount val="5"/>
                <c:pt idx="0">
                  <c:v>88.899999999999991</c:v>
                </c:pt>
                <c:pt idx="1">
                  <c:v>87.5</c:v>
                </c:pt>
                <c:pt idx="2">
                  <c:v>92.8</c:v>
                </c:pt>
                <c:pt idx="3">
                  <c:v>87.899999999999991</c:v>
                </c:pt>
                <c:pt idx="4">
                  <c:v>85.8</c:v>
                </c:pt>
              </c:numCache>
            </c:numRef>
          </c:val>
          <c:smooth val="0"/>
          <c:extLst>
            <c:ext xmlns:c16="http://schemas.microsoft.com/office/drawing/2014/chart" uri="{C3380CC4-5D6E-409C-BE32-E72D297353CC}">
              <c16:uniqueId val="{00000001-B8A4-4E9C-8934-EF63691F833F}"/>
            </c:ext>
          </c:extLst>
        </c:ser>
        <c:ser>
          <c:idx val="2"/>
          <c:order val="2"/>
          <c:tx>
            <c:strRef>
              <c:f>'ELPA- Program by District'!$A$27</c:f>
              <c:strCache>
                <c:ptCount val="1"/>
                <c:pt idx="0">
                  <c:v>English Prime 
n=561*</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District'!$B$24:$F$24</c:f>
              <c:strCache>
                <c:ptCount val="5"/>
                <c:pt idx="0">
                  <c:v>2014-15</c:v>
                </c:pt>
                <c:pt idx="1">
                  <c:v>2015-16</c:v>
                </c:pt>
                <c:pt idx="2">
                  <c:v>2016-17</c:v>
                </c:pt>
                <c:pt idx="3">
                  <c:v>2017-18</c:v>
                </c:pt>
                <c:pt idx="4">
                  <c:v>2018-19*</c:v>
                </c:pt>
              </c:strCache>
            </c:strRef>
          </c:cat>
          <c:val>
            <c:numRef>
              <c:f>'ELPA- Program by District'!$B$27:$F$27</c:f>
              <c:numCache>
                <c:formatCode>0</c:formatCode>
                <c:ptCount val="5"/>
                <c:pt idx="0">
                  <c:v>67.099999999999994</c:v>
                </c:pt>
                <c:pt idx="1">
                  <c:v>67.2</c:v>
                </c:pt>
                <c:pt idx="2">
                  <c:v>69.900000000000006</c:v>
                </c:pt>
                <c:pt idx="3">
                  <c:v>66.8</c:v>
                </c:pt>
                <c:pt idx="4">
                  <c:v>57.800000000000004</c:v>
                </c:pt>
              </c:numCache>
            </c:numRef>
          </c:val>
          <c:smooth val="0"/>
          <c:extLst>
            <c:ext xmlns:c16="http://schemas.microsoft.com/office/drawing/2014/chart" uri="{C3380CC4-5D6E-409C-BE32-E72D297353CC}">
              <c16:uniqueId val="{00000002-B8A4-4E9C-8934-EF63691F833F}"/>
            </c:ext>
          </c:extLst>
        </c:ser>
        <c:ser>
          <c:idx val="3"/>
          <c:order val="3"/>
          <c:tx>
            <c:strRef>
              <c:f>'ELPA- Program by District'!$A$28</c:f>
              <c:strCache>
                <c:ptCount val="1"/>
                <c:pt idx="0">
                  <c:v>ASD-E
n=1178*</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District'!$B$24:$F$24</c:f>
              <c:strCache>
                <c:ptCount val="5"/>
                <c:pt idx="0">
                  <c:v>2014-15</c:v>
                </c:pt>
                <c:pt idx="1">
                  <c:v>2015-16</c:v>
                </c:pt>
                <c:pt idx="2">
                  <c:v>2016-17</c:v>
                </c:pt>
                <c:pt idx="3">
                  <c:v>2017-18</c:v>
                </c:pt>
                <c:pt idx="4">
                  <c:v>2018-19*</c:v>
                </c:pt>
              </c:strCache>
            </c:strRef>
          </c:cat>
          <c:val>
            <c:numRef>
              <c:f>'ELPA- Program by District'!$B$28:$F$28</c:f>
              <c:numCache>
                <c:formatCode>0</c:formatCode>
                <c:ptCount val="5"/>
                <c:pt idx="0">
                  <c:v>78.400000000000006</c:v>
                </c:pt>
                <c:pt idx="1">
                  <c:v>79.900000000000006</c:v>
                </c:pt>
                <c:pt idx="2">
                  <c:v>82.2</c:v>
                </c:pt>
                <c:pt idx="3">
                  <c:v>80.2</c:v>
                </c:pt>
                <c:pt idx="4">
                  <c:v>69.400000000000006</c:v>
                </c:pt>
              </c:numCache>
            </c:numRef>
          </c:val>
          <c:smooth val="0"/>
          <c:extLst>
            <c:ext xmlns:c16="http://schemas.microsoft.com/office/drawing/2014/chart" uri="{C3380CC4-5D6E-409C-BE32-E72D297353CC}">
              <c16:uniqueId val="{00000003-B8A4-4E9C-8934-EF63691F833F}"/>
            </c:ext>
          </c:extLst>
        </c:ser>
        <c:dLbls>
          <c:dLblPos val="t"/>
          <c:showLegendKey val="0"/>
          <c:showVal val="1"/>
          <c:showCatName val="0"/>
          <c:showSerName val="0"/>
          <c:showPercent val="0"/>
          <c:showBubbleSize val="0"/>
        </c:dLbls>
        <c:marker val="1"/>
        <c:smooth val="0"/>
        <c:axId val="782620256"/>
        <c:axId val="782621896"/>
      </c:lineChart>
      <c:catAx>
        <c:axId val="78262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621896"/>
        <c:crosses val="autoZero"/>
        <c:auto val="1"/>
        <c:lblAlgn val="ctr"/>
        <c:lblOffset val="100"/>
        <c:noMultiLvlLbl val="0"/>
      </c:catAx>
      <c:valAx>
        <c:axId val="782621896"/>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62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600" b="1" i="0" baseline="0" dirty="0">
                <a:solidFill>
                  <a:sysClr val="windowText" lastClr="000000"/>
                </a:solidFill>
                <a:effectLst/>
              </a:rPr>
              <a:t>Percentage of Successful Students Over Time in ASD-S</a:t>
            </a:r>
            <a:endParaRPr lang="en-CA" sz="1600"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'ELPA- Successful by District'!$A$52</c:f>
              <c:strCache>
                <c:ptCount val="1"/>
                <c:pt idx="0">
                  <c:v>ASD-S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District'!$B$51:$F$51</c:f>
              <c:strCache>
                <c:ptCount val="5"/>
                <c:pt idx="0">
                  <c:v>2014-15</c:v>
                </c:pt>
                <c:pt idx="1">
                  <c:v>2015-16</c:v>
                </c:pt>
                <c:pt idx="2">
                  <c:v>2016-17</c:v>
                </c:pt>
                <c:pt idx="3">
                  <c:v>2017-18</c:v>
                </c:pt>
                <c:pt idx="4">
                  <c:v>2018-19</c:v>
                </c:pt>
              </c:strCache>
            </c:strRef>
          </c:cat>
          <c:val>
            <c:numRef>
              <c:f>'ELPA- Successful by District'!$B$52:$F$52</c:f>
              <c:numCache>
                <c:formatCode>General</c:formatCode>
                <c:ptCount val="5"/>
                <c:pt idx="0">
                  <c:v>80</c:v>
                </c:pt>
                <c:pt idx="1">
                  <c:v>80</c:v>
                </c:pt>
                <c:pt idx="2">
                  <c:v>81</c:v>
                </c:pt>
                <c:pt idx="3">
                  <c:v>82</c:v>
                </c:pt>
                <c:pt idx="4">
                  <c:v>75</c:v>
                </c:pt>
              </c:numCache>
            </c:numRef>
          </c:val>
          <c:smooth val="0"/>
          <c:extLst>
            <c:ext xmlns:c16="http://schemas.microsoft.com/office/drawing/2014/chart" uri="{C3380CC4-5D6E-409C-BE32-E72D297353CC}">
              <c16:uniqueId val="{00000000-876C-44BA-AFD1-10857E500AFA}"/>
            </c:ext>
          </c:extLst>
        </c:ser>
        <c:ser>
          <c:idx val="1"/>
          <c:order val="1"/>
          <c:tx>
            <c:strRef>
              <c:f>'ELPA- Successful by District'!$A$53</c:f>
              <c:strCache>
                <c:ptCount val="1"/>
                <c:pt idx="0">
                  <c:v>Province</c:v>
                </c:pt>
              </c:strCache>
            </c:strRef>
          </c:tx>
          <c:spPr>
            <a:ln w="28575" cap="rnd">
              <a:solidFill>
                <a:sysClr val="windowText" lastClr="000000"/>
              </a:solidFill>
              <a:round/>
            </a:ln>
            <a:effectLst/>
          </c:spPr>
          <c:marker>
            <c:symbol val="circle"/>
            <c:size val="5"/>
            <c:spPr>
              <a:solidFill>
                <a:schemeClr val="tx1"/>
              </a:solidFill>
              <a:ln w="9525">
                <a:solidFill>
                  <a:sysClr val="windowText" lastClr="0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District'!$B$51:$F$51</c:f>
              <c:strCache>
                <c:ptCount val="5"/>
                <c:pt idx="0">
                  <c:v>2014-15</c:v>
                </c:pt>
                <c:pt idx="1">
                  <c:v>2015-16</c:v>
                </c:pt>
                <c:pt idx="2">
                  <c:v>2016-17</c:v>
                </c:pt>
                <c:pt idx="3">
                  <c:v>2017-18</c:v>
                </c:pt>
                <c:pt idx="4">
                  <c:v>2018-19</c:v>
                </c:pt>
              </c:strCache>
            </c:strRef>
          </c:cat>
          <c:val>
            <c:numRef>
              <c:f>'ELPA- Successful by District'!$B$53:$F$53</c:f>
              <c:numCache>
                <c:formatCode>0</c:formatCode>
                <c:ptCount val="5"/>
                <c:pt idx="0">
                  <c:v>78.3</c:v>
                </c:pt>
                <c:pt idx="1">
                  <c:v>80.400000000000006</c:v>
                </c:pt>
                <c:pt idx="2">
                  <c:v>80.5</c:v>
                </c:pt>
                <c:pt idx="3">
                  <c:v>80.599999999999994</c:v>
                </c:pt>
                <c:pt idx="4">
                  <c:v>73.599999999999994</c:v>
                </c:pt>
              </c:numCache>
            </c:numRef>
          </c:val>
          <c:smooth val="0"/>
          <c:extLst>
            <c:ext xmlns:c16="http://schemas.microsoft.com/office/drawing/2014/chart" uri="{C3380CC4-5D6E-409C-BE32-E72D297353CC}">
              <c16:uniqueId val="{00000001-876C-44BA-AFD1-10857E500AFA}"/>
            </c:ext>
          </c:extLst>
        </c:ser>
        <c:dLbls>
          <c:dLblPos val="t"/>
          <c:showLegendKey val="0"/>
          <c:showVal val="1"/>
          <c:showCatName val="0"/>
          <c:showSerName val="0"/>
          <c:showPercent val="0"/>
          <c:showBubbleSize val="0"/>
        </c:dLbls>
        <c:marker val="1"/>
        <c:smooth val="0"/>
        <c:axId val="802806304"/>
        <c:axId val="602254312"/>
      </c:lineChart>
      <c:catAx>
        <c:axId val="80280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602254312"/>
        <c:crosses val="autoZero"/>
        <c:auto val="1"/>
        <c:lblAlgn val="ctr"/>
        <c:lblOffset val="100"/>
        <c:noMultiLvlLbl val="0"/>
      </c:catAx>
      <c:valAx>
        <c:axId val="602254312"/>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02806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CA" sz="1600" b="1" i="0" baseline="0" dirty="0">
                <a:solidFill>
                  <a:sysClr val="windowText" lastClr="000000"/>
                </a:solidFill>
                <a:effectLst/>
              </a:rPr>
              <a:t>ASD-S</a:t>
            </a:r>
            <a:endParaRPr lang="en-CA" sz="1600" dirty="0">
              <a:solidFill>
                <a:sysClr val="windowText" lastClr="000000"/>
              </a:solidFill>
              <a:effectLst/>
            </a:endParaRPr>
          </a:p>
          <a:p>
            <a:pPr>
              <a:defRPr sz="1200">
                <a:solidFill>
                  <a:sysClr val="windowText" lastClr="000000"/>
                </a:solidFill>
              </a:defRPr>
            </a:pPr>
            <a:r>
              <a:rPr lang="en-CA" sz="1600" b="1" i="0" baseline="0" dirty="0">
                <a:solidFill>
                  <a:sysClr val="windowText" lastClr="000000"/>
                </a:solidFill>
                <a:effectLst/>
              </a:rPr>
              <a:t>Percentage of Successful Students by Program</a:t>
            </a:r>
            <a:endParaRPr lang="en-CA" sz="1600"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'ELPA- Program by District'!$A$32</c:f>
              <c:strCache>
                <c:ptCount val="1"/>
                <c:pt idx="0">
                  <c:v>Early French Immersion n=357*</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District'!$B$31:$F$31</c:f>
              <c:strCache>
                <c:ptCount val="5"/>
                <c:pt idx="0">
                  <c:v>2014-15</c:v>
                </c:pt>
                <c:pt idx="1">
                  <c:v>2015-16</c:v>
                </c:pt>
                <c:pt idx="2">
                  <c:v>2016-17</c:v>
                </c:pt>
                <c:pt idx="3">
                  <c:v>2017-18</c:v>
                </c:pt>
                <c:pt idx="4">
                  <c:v>2018-19*</c:v>
                </c:pt>
              </c:strCache>
            </c:strRef>
          </c:cat>
          <c:val>
            <c:numRef>
              <c:f>'ELPA- Program by District'!$B$32:$F$32</c:f>
              <c:numCache>
                <c:formatCode>0</c:formatCode>
                <c:ptCount val="5"/>
                <c:pt idx="0">
                  <c:v>90.4</c:v>
                </c:pt>
                <c:pt idx="1">
                  <c:v>91.300000000000011</c:v>
                </c:pt>
                <c:pt idx="2">
                  <c:v>96.4</c:v>
                </c:pt>
                <c:pt idx="3">
                  <c:v>95.9</c:v>
                </c:pt>
                <c:pt idx="4">
                  <c:v>91.6</c:v>
                </c:pt>
              </c:numCache>
            </c:numRef>
          </c:val>
          <c:smooth val="0"/>
          <c:extLst>
            <c:ext xmlns:c16="http://schemas.microsoft.com/office/drawing/2014/chart" uri="{C3380CC4-5D6E-409C-BE32-E72D297353CC}">
              <c16:uniqueId val="{00000000-BD09-450A-8204-FCFBCEFBE8E7}"/>
            </c:ext>
          </c:extLst>
        </c:ser>
        <c:ser>
          <c:idx val="1"/>
          <c:order val="1"/>
          <c:tx>
            <c:strRef>
              <c:f>'ELPA- Program by District'!$A$33</c:f>
              <c:strCache>
                <c:ptCount val="1"/>
                <c:pt idx="0">
                  <c:v>Late French Immersion 
n=283*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District'!$B$31:$F$31</c:f>
              <c:strCache>
                <c:ptCount val="5"/>
                <c:pt idx="0">
                  <c:v>2014-15</c:v>
                </c:pt>
                <c:pt idx="1">
                  <c:v>2015-16</c:v>
                </c:pt>
                <c:pt idx="2">
                  <c:v>2016-17</c:v>
                </c:pt>
                <c:pt idx="3">
                  <c:v>2017-18</c:v>
                </c:pt>
                <c:pt idx="4">
                  <c:v>2018-19*</c:v>
                </c:pt>
              </c:strCache>
            </c:strRef>
          </c:cat>
          <c:val>
            <c:numRef>
              <c:f>'ELPA- Program by District'!$B$33:$F$33</c:f>
              <c:numCache>
                <c:formatCode>0</c:formatCode>
                <c:ptCount val="5"/>
                <c:pt idx="0">
                  <c:v>94.6</c:v>
                </c:pt>
                <c:pt idx="1">
                  <c:v>93.8</c:v>
                </c:pt>
                <c:pt idx="2">
                  <c:v>93.3</c:v>
                </c:pt>
                <c:pt idx="3">
                  <c:v>93.2</c:v>
                </c:pt>
                <c:pt idx="4">
                  <c:v>85.899999999999991</c:v>
                </c:pt>
              </c:numCache>
            </c:numRef>
          </c:val>
          <c:smooth val="0"/>
          <c:extLst>
            <c:ext xmlns:c16="http://schemas.microsoft.com/office/drawing/2014/chart" uri="{C3380CC4-5D6E-409C-BE32-E72D297353CC}">
              <c16:uniqueId val="{00000001-BD09-450A-8204-FCFBCEFBE8E7}"/>
            </c:ext>
          </c:extLst>
        </c:ser>
        <c:ser>
          <c:idx val="2"/>
          <c:order val="2"/>
          <c:tx>
            <c:strRef>
              <c:f>'ELPA- Program by District'!$A$34</c:f>
              <c:strCache>
                <c:ptCount val="1"/>
                <c:pt idx="0">
                  <c:v>English Prime 
n=982*</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District'!$B$31:$F$31</c:f>
              <c:strCache>
                <c:ptCount val="5"/>
                <c:pt idx="0">
                  <c:v>2014-15</c:v>
                </c:pt>
                <c:pt idx="1">
                  <c:v>2015-16</c:v>
                </c:pt>
                <c:pt idx="2">
                  <c:v>2016-17</c:v>
                </c:pt>
                <c:pt idx="3">
                  <c:v>2017-18</c:v>
                </c:pt>
                <c:pt idx="4">
                  <c:v>2018-19*</c:v>
                </c:pt>
              </c:strCache>
            </c:strRef>
          </c:cat>
          <c:val>
            <c:numRef>
              <c:f>'ELPA- Program by District'!$B$34:$F$34</c:f>
              <c:numCache>
                <c:formatCode>0</c:formatCode>
                <c:ptCount val="5"/>
                <c:pt idx="0">
                  <c:v>71.5</c:v>
                </c:pt>
                <c:pt idx="1">
                  <c:v>71</c:v>
                </c:pt>
                <c:pt idx="2">
                  <c:v>72.7</c:v>
                </c:pt>
                <c:pt idx="3">
                  <c:v>71.900000000000006</c:v>
                </c:pt>
                <c:pt idx="4">
                  <c:v>66.2</c:v>
                </c:pt>
              </c:numCache>
            </c:numRef>
          </c:val>
          <c:smooth val="0"/>
          <c:extLst>
            <c:ext xmlns:c16="http://schemas.microsoft.com/office/drawing/2014/chart" uri="{C3380CC4-5D6E-409C-BE32-E72D297353CC}">
              <c16:uniqueId val="{00000002-BD09-450A-8204-FCFBCEFBE8E7}"/>
            </c:ext>
          </c:extLst>
        </c:ser>
        <c:ser>
          <c:idx val="3"/>
          <c:order val="3"/>
          <c:tx>
            <c:strRef>
              <c:f>'ELPA- Program by District'!$A$35</c:f>
              <c:strCache>
                <c:ptCount val="1"/>
                <c:pt idx="0">
                  <c:v>ASD-S
n=1622*</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District'!$B$31:$F$31</c:f>
              <c:strCache>
                <c:ptCount val="5"/>
                <c:pt idx="0">
                  <c:v>2014-15</c:v>
                </c:pt>
                <c:pt idx="1">
                  <c:v>2015-16</c:v>
                </c:pt>
                <c:pt idx="2">
                  <c:v>2016-17</c:v>
                </c:pt>
                <c:pt idx="3">
                  <c:v>2017-18</c:v>
                </c:pt>
                <c:pt idx="4">
                  <c:v>2018-19*</c:v>
                </c:pt>
              </c:strCache>
            </c:strRef>
          </c:cat>
          <c:val>
            <c:numRef>
              <c:f>'ELPA- Program by District'!$B$35:$F$35</c:f>
              <c:numCache>
                <c:formatCode>0</c:formatCode>
                <c:ptCount val="5"/>
                <c:pt idx="0">
                  <c:v>79.599999999999994</c:v>
                </c:pt>
                <c:pt idx="1">
                  <c:v>79.800000000000011</c:v>
                </c:pt>
                <c:pt idx="2">
                  <c:v>81.5</c:v>
                </c:pt>
                <c:pt idx="3">
                  <c:v>81.900000000000006</c:v>
                </c:pt>
                <c:pt idx="4">
                  <c:v>75.3</c:v>
                </c:pt>
              </c:numCache>
            </c:numRef>
          </c:val>
          <c:smooth val="0"/>
          <c:extLst>
            <c:ext xmlns:c16="http://schemas.microsoft.com/office/drawing/2014/chart" uri="{C3380CC4-5D6E-409C-BE32-E72D297353CC}">
              <c16:uniqueId val="{00000003-BD09-450A-8204-FCFBCEFBE8E7}"/>
            </c:ext>
          </c:extLst>
        </c:ser>
        <c:dLbls>
          <c:dLblPos val="t"/>
          <c:showLegendKey val="0"/>
          <c:showVal val="1"/>
          <c:showCatName val="0"/>
          <c:showSerName val="0"/>
          <c:showPercent val="0"/>
          <c:showBubbleSize val="0"/>
        </c:dLbls>
        <c:marker val="1"/>
        <c:smooth val="0"/>
        <c:axId val="712348432"/>
        <c:axId val="712346792"/>
      </c:lineChart>
      <c:catAx>
        <c:axId val="71234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2346792"/>
        <c:crosses val="autoZero"/>
        <c:auto val="1"/>
        <c:lblAlgn val="ctr"/>
        <c:lblOffset val="100"/>
        <c:noMultiLvlLbl val="0"/>
      </c:catAx>
      <c:valAx>
        <c:axId val="712346792"/>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2348432"/>
        <c:crosses val="autoZero"/>
        <c:crossBetween val="between"/>
      </c:valAx>
      <c:spPr>
        <a:noFill/>
        <a:ln>
          <a:noFill/>
        </a:ln>
        <a:effectLst/>
      </c:spPr>
    </c:plotArea>
    <c:legend>
      <c:legendPos val="b"/>
      <c:layout>
        <c:manualLayout>
          <c:xMode val="edge"/>
          <c:yMode val="edge"/>
          <c:x val="1.9560580252081895E-2"/>
          <c:y val="0.84667692330805655"/>
          <c:w val="0.98043941974791815"/>
          <c:h val="0.1078943348928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18433272763978E-2"/>
          <c:y val="6.5679790026246715E-2"/>
          <c:w val="0.85187328076107605"/>
          <c:h val="0.78339982502187222"/>
        </c:manualLayout>
      </c:layout>
      <c:barChart>
        <c:barDir val="col"/>
        <c:grouping val="clustered"/>
        <c:varyColors val="0"/>
        <c:ser>
          <c:idx val="0"/>
          <c:order val="0"/>
          <c:tx>
            <c:strRef>
              <c:f>'[2]G6 Reading'!$B$102</c:f>
              <c:strCache>
                <c:ptCount val="1"/>
                <c:pt idx="0">
                  <c:v>Below Appropriate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'[2]G6 Reading'!$A$103:$A$107</c:f>
              <c:strCache>
                <c:ptCount val="5"/>
                <c:pt idx="0">
                  <c:v>Province 
(n=5212)</c:v>
                </c:pt>
                <c:pt idx="1">
                  <c:v>ASD North
(n=525)</c:v>
                </c:pt>
                <c:pt idx="2">
                  <c:v>ASD East
(n=1207)</c:v>
                </c:pt>
                <c:pt idx="3">
                  <c:v>ASD South
(n=1766)</c:v>
                </c:pt>
                <c:pt idx="4">
                  <c:v>ASD West
(n=1714)</c:v>
                </c:pt>
              </c:strCache>
            </c:strRef>
          </c:cat>
          <c:val>
            <c:numRef>
              <c:f>'[2]G6 Reading'!$B$103:$B$107</c:f>
              <c:numCache>
                <c:formatCode>0.0</c:formatCode>
                <c:ptCount val="5"/>
                <c:pt idx="0">
                  <c:v>28.3</c:v>
                </c:pt>
                <c:pt idx="1">
                  <c:v>26.7</c:v>
                </c:pt>
                <c:pt idx="2">
                  <c:v>30.7</c:v>
                </c:pt>
                <c:pt idx="3">
                  <c:v>28.3</c:v>
                </c:pt>
                <c:pt idx="4">
                  <c:v>27.2</c:v>
                </c:pt>
              </c:numCache>
            </c:numRef>
          </c:val>
          <c:extLst>
            <c:ext xmlns:c16="http://schemas.microsoft.com/office/drawing/2014/chart" uri="{C3380CC4-5D6E-409C-BE32-E72D297353CC}">
              <c16:uniqueId val="{00000000-5A0B-48CE-9CBF-F7E162B6F1E1}"/>
            </c:ext>
          </c:extLst>
        </c:ser>
        <c:ser>
          <c:idx val="1"/>
          <c:order val="1"/>
          <c:tx>
            <c:strRef>
              <c:f>'[2]G6 Reading'!$C$102</c:f>
              <c:strCache>
                <c:ptCount val="1"/>
                <c:pt idx="0">
                  <c:v>Appropriate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'[2]G6 Reading'!$A$103:$A$107</c:f>
              <c:strCache>
                <c:ptCount val="5"/>
                <c:pt idx="0">
                  <c:v>Province 
(n=5212)</c:v>
                </c:pt>
                <c:pt idx="1">
                  <c:v>ASD North
(n=525)</c:v>
                </c:pt>
                <c:pt idx="2">
                  <c:v>ASD East
(n=1207)</c:v>
                </c:pt>
                <c:pt idx="3">
                  <c:v>ASD South
(n=1766)</c:v>
                </c:pt>
                <c:pt idx="4">
                  <c:v>ASD West
(n=1714)</c:v>
                </c:pt>
              </c:strCache>
            </c:strRef>
          </c:cat>
          <c:val>
            <c:numRef>
              <c:f>'[2]G6 Reading'!$C$103:$C$107</c:f>
              <c:numCache>
                <c:formatCode>0.0</c:formatCode>
                <c:ptCount val="5"/>
                <c:pt idx="0">
                  <c:v>68</c:v>
                </c:pt>
                <c:pt idx="1">
                  <c:v>70.3</c:v>
                </c:pt>
                <c:pt idx="2">
                  <c:v>65.8</c:v>
                </c:pt>
                <c:pt idx="3">
                  <c:v>67.8</c:v>
                </c:pt>
                <c:pt idx="4">
                  <c:v>69</c:v>
                </c:pt>
              </c:numCache>
            </c:numRef>
          </c:val>
          <c:extLst>
            <c:ext xmlns:c16="http://schemas.microsoft.com/office/drawing/2014/chart" uri="{C3380CC4-5D6E-409C-BE32-E72D297353CC}">
              <c16:uniqueId val="{00000001-5A0B-48CE-9CBF-F7E162B6F1E1}"/>
            </c:ext>
          </c:extLst>
        </c:ser>
        <c:ser>
          <c:idx val="2"/>
          <c:order val="2"/>
          <c:tx>
            <c:strRef>
              <c:f>'[2]G6 Reading'!$D$102</c:f>
              <c:strCache>
                <c:ptCount val="1"/>
                <c:pt idx="0">
                  <c:v>Strong</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'[2]G6 Reading'!$A$103:$A$107</c:f>
              <c:strCache>
                <c:ptCount val="5"/>
                <c:pt idx="0">
                  <c:v>Province 
(n=5212)</c:v>
                </c:pt>
                <c:pt idx="1">
                  <c:v>ASD North
(n=525)</c:v>
                </c:pt>
                <c:pt idx="2">
                  <c:v>ASD East
(n=1207)</c:v>
                </c:pt>
                <c:pt idx="3">
                  <c:v>ASD South
(n=1766)</c:v>
                </c:pt>
                <c:pt idx="4">
                  <c:v>ASD West
(n=1714)</c:v>
                </c:pt>
              </c:strCache>
            </c:strRef>
          </c:cat>
          <c:val>
            <c:numRef>
              <c:f>'[2]G6 Reading'!$D$103:$D$107</c:f>
              <c:numCache>
                <c:formatCode>0.0</c:formatCode>
                <c:ptCount val="5"/>
                <c:pt idx="0">
                  <c:v>3.7</c:v>
                </c:pt>
                <c:pt idx="1">
                  <c:v>3</c:v>
                </c:pt>
                <c:pt idx="2">
                  <c:v>3.5</c:v>
                </c:pt>
                <c:pt idx="3">
                  <c:v>3.9</c:v>
                </c:pt>
                <c:pt idx="4">
                  <c:v>3.9</c:v>
                </c:pt>
              </c:numCache>
            </c:numRef>
          </c:val>
          <c:extLst>
            <c:ext xmlns:c16="http://schemas.microsoft.com/office/drawing/2014/chart" uri="{C3380CC4-5D6E-409C-BE32-E72D297353CC}">
              <c16:uniqueId val="{00000002-5A0B-48CE-9CBF-F7E162B6F1E1}"/>
            </c:ext>
          </c:extLst>
        </c:ser>
        <c:dLbls>
          <c:showLegendKey val="0"/>
          <c:showVal val="0"/>
          <c:showCatName val="0"/>
          <c:showSerName val="0"/>
          <c:showPercent val="0"/>
          <c:showBubbleSize val="0"/>
        </c:dLbls>
        <c:gapWidth val="130"/>
        <c:overlap val="-27"/>
        <c:axId val="912197952"/>
        <c:axId val="1"/>
      </c:barChart>
      <c:catAx>
        <c:axId val="91219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2197952"/>
        <c:crosses val="autoZero"/>
        <c:crossBetween val="between"/>
        <c:majorUnit val="20"/>
      </c:valAx>
      <c:spPr>
        <a:noFill/>
        <a:ln w="25400">
          <a:noFill/>
        </a:ln>
      </c:spPr>
    </c:plotArea>
    <c:legend>
      <c:legendPos val="r"/>
      <c:layout>
        <c:manualLayout>
          <c:xMode val="edge"/>
          <c:yMode val="edge"/>
          <c:x val="0.81524105306093497"/>
          <c:y val="1.0575240594925439E-3"/>
          <c:w val="0.17692212389554907"/>
          <c:h val="0.1829127296587926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600" b="1" i="0" baseline="0" dirty="0">
                <a:solidFill>
                  <a:sysClr val="windowText" lastClr="000000"/>
                </a:solidFill>
                <a:effectLst/>
              </a:rPr>
              <a:t>Percentage of Successful Students Over Time in ASD-W</a:t>
            </a:r>
            <a:endParaRPr lang="en-CA" sz="1600"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'ELPA- Successful by District'!$A$65</c:f>
              <c:strCache>
                <c:ptCount val="1"/>
                <c:pt idx="0">
                  <c:v>ASD-W</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District'!$B$64:$F$64</c:f>
              <c:strCache>
                <c:ptCount val="5"/>
                <c:pt idx="0">
                  <c:v>2014-15</c:v>
                </c:pt>
                <c:pt idx="1">
                  <c:v>2015-16</c:v>
                </c:pt>
                <c:pt idx="2">
                  <c:v>2016-17</c:v>
                </c:pt>
                <c:pt idx="3">
                  <c:v>2017-18</c:v>
                </c:pt>
                <c:pt idx="4">
                  <c:v>2018-19</c:v>
                </c:pt>
              </c:strCache>
            </c:strRef>
          </c:cat>
          <c:val>
            <c:numRef>
              <c:f>'ELPA- Successful by District'!$B$65:$F$65</c:f>
              <c:numCache>
                <c:formatCode>General</c:formatCode>
                <c:ptCount val="5"/>
                <c:pt idx="0">
                  <c:v>79</c:v>
                </c:pt>
                <c:pt idx="1">
                  <c:v>83</c:v>
                </c:pt>
                <c:pt idx="2">
                  <c:v>81</c:v>
                </c:pt>
                <c:pt idx="3">
                  <c:v>80</c:v>
                </c:pt>
                <c:pt idx="4">
                  <c:v>74</c:v>
                </c:pt>
              </c:numCache>
            </c:numRef>
          </c:val>
          <c:smooth val="0"/>
          <c:extLst>
            <c:ext xmlns:c16="http://schemas.microsoft.com/office/drawing/2014/chart" uri="{C3380CC4-5D6E-409C-BE32-E72D297353CC}">
              <c16:uniqueId val="{00000000-B90E-4849-8874-4F795C868D06}"/>
            </c:ext>
          </c:extLst>
        </c:ser>
        <c:ser>
          <c:idx val="1"/>
          <c:order val="1"/>
          <c:tx>
            <c:strRef>
              <c:f>'ELPA- Successful by District'!$A$66</c:f>
              <c:strCache>
                <c:ptCount val="1"/>
                <c:pt idx="0">
                  <c:v>Province</c:v>
                </c:pt>
              </c:strCache>
            </c:strRef>
          </c:tx>
          <c:spPr>
            <a:ln w="28575" cap="rnd">
              <a:solidFill>
                <a:sysClr val="windowText" lastClr="000000"/>
              </a:solidFill>
              <a:round/>
            </a:ln>
            <a:effectLst/>
          </c:spPr>
          <c:marker>
            <c:symbol val="circle"/>
            <c:size val="5"/>
            <c:spPr>
              <a:solidFill>
                <a:schemeClr val="tx1"/>
              </a:solidFill>
              <a:ln w="9525">
                <a:solidFill>
                  <a:sysClr val="windowText" lastClr="0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District'!$B$64:$F$64</c:f>
              <c:strCache>
                <c:ptCount val="5"/>
                <c:pt idx="0">
                  <c:v>2014-15</c:v>
                </c:pt>
                <c:pt idx="1">
                  <c:v>2015-16</c:v>
                </c:pt>
                <c:pt idx="2">
                  <c:v>2016-17</c:v>
                </c:pt>
                <c:pt idx="3">
                  <c:v>2017-18</c:v>
                </c:pt>
                <c:pt idx="4">
                  <c:v>2018-19</c:v>
                </c:pt>
              </c:strCache>
            </c:strRef>
          </c:cat>
          <c:val>
            <c:numRef>
              <c:f>'ELPA- Successful by District'!$B$66:$F$66</c:f>
              <c:numCache>
                <c:formatCode>0</c:formatCode>
                <c:ptCount val="5"/>
                <c:pt idx="0">
                  <c:v>78.3</c:v>
                </c:pt>
                <c:pt idx="1">
                  <c:v>80.400000000000006</c:v>
                </c:pt>
                <c:pt idx="2">
                  <c:v>80.5</c:v>
                </c:pt>
                <c:pt idx="3">
                  <c:v>80.599999999999994</c:v>
                </c:pt>
                <c:pt idx="4">
                  <c:v>73.599999999999994</c:v>
                </c:pt>
              </c:numCache>
            </c:numRef>
          </c:val>
          <c:smooth val="0"/>
          <c:extLst>
            <c:ext xmlns:c16="http://schemas.microsoft.com/office/drawing/2014/chart" uri="{C3380CC4-5D6E-409C-BE32-E72D297353CC}">
              <c16:uniqueId val="{00000001-B90E-4849-8874-4F795C868D06}"/>
            </c:ext>
          </c:extLst>
        </c:ser>
        <c:dLbls>
          <c:dLblPos val="t"/>
          <c:showLegendKey val="0"/>
          <c:showVal val="1"/>
          <c:showCatName val="0"/>
          <c:showSerName val="0"/>
          <c:showPercent val="0"/>
          <c:showBubbleSize val="0"/>
        </c:dLbls>
        <c:marker val="1"/>
        <c:smooth val="0"/>
        <c:axId val="875833544"/>
        <c:axId val="735569800"/>
      </c:lineChart>
      <c:catAx>
        <c:axId val="87583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735569800"/>
        <c:crosses val="autoZero"/>
        <c:auto val="1"/>
        <c:lblAlgn val="ctr"/>
        <c:lblOffset val="100"/>
        <c:noMultiLvlLbl val="0"/>
      </c:catAx>
      <c:valAx>
        <c:axId val="735569800"/>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75833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CA" sz="1600" b="1" i="0" baseline="0" dirty="0">
                <a:solidFill>
                  <a:sysClr val="windowText" lastClr="000000"/>
                </a:solidFill>
                <a:effectLst/>
              </a:rPr>
              <a:t>ASD-W</a:t>
            </a:r>
            <a:endParaRPr lang="en-CA" sz="1600" dirty="0">
              <a:solidFill>
                <a:sysClr val="windowText" lastClr="000000"/>
              </a:solidFill>
              <a:effectLst/>
            </a:endParaRPr>
          </a:p>
          <a:p>
            <a:pPr>
              <a:defRPr sz="1200">
                <a:solidFill>
                  <a:sysClr val="windowText" lastClr="000000"/>
                </a:solidFill>
              </a:defRPr>
            </a:pPr>
            <a:r>
              <a:rPr lang="en-CA" sz="1600" b="1" i="0" baseline="0" dirty="0">
                <a:solidFill>
                  <a:sysClr val="windowText" lastClr="000000"/>
                </a:solidFill>
                <a:effectLst/>
              </a:rPr>
              <a:t>Percentage of Successful Students by Program</a:t>
            </a:r>
            <a:endParaRPr lang="en-CA" sz="1600"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9247594050743664E-2"/>
          <c:y val="0.27916666666666662"/>
          <c:w val="0.89019685039370078"/>
          <c:h val="0.38600174978127733"/>
        </c:manualLayout>
      </c:layout>
      <c:lineChart>
        <c:grouping val="standard"/>
        <c:varyColors val="0"/>
        <c:ser>
          <c:idx val="0"/>
          <c:order val="0"/>
          <c:tx>
            <c:strRef>
              <c:f>'ELPA- Program by District'!$A$39</c:f>
              <c:strCache>
                <c:ptCount val="1"/>
                <c:pt idx="0">
                  <c:v>Early French Immersion n=483*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District'!$B$38:$F$38</c:f>
              <c:strCache>
                <c:ptCount val="5"/>
                <c:pt idx="0">
                  <c:v>2014-15</c:v>
                </c:pt>
                <c:pt idx="1">
                  <c:v>2015-16</c:v>
                </c:pt>
                <c:pt idx="2">
                  <c:v>2016-17</c:v>
                </c:pt>
                <c:pt idx="3">
                  <c:v>2017-18</c:v>
                </c:pt>
                <c:pt idx="4">
                  <c:v>2018-19*</c:v>
                </c:pt>
              </c:strCache>
            </c:strRef>
          </c:cat>
          <c:val>
            <c:numRef>
              <c:f>'ELPA- Program by District'!$B$39:$F$39</c:f>
              <c:numCache>
                <c:formatCode>0</c:formatCode>
                <c:ptCount val="5"/>
                <c:pt idx="0">
                  <c:v>93.300000000000011</c:v>
                </c:pt>
                <c:pt idx="1">
                  <c:v>91.399999999999991</c:v>
                </c:pt>
                <c:pt idx="2">
                  <c:v>92.5</c:v>
                </c:pt>
                <c:pt idx="3">
                  <c:v>93</c:v>
                </c:pt>
                <c:pt idx="4">
                  <c:v>89.899999999999991</c:v>
                </c:pt>
              </c:numCache>
            </c:numRef>
          </c:val>
          <c:smooth val="0"/>
          <c:extLst>
            <c:ext xmlns:c16="http://schemas.microsoft.com/office/drawing/2014/chart" uri="{C3380CC4-5D6E-409C-BE32-E72D297353CC}">
              <c16:uniqueId val="{00000000-BA57-4071-817A-AB4BBB24E88E}"/>
            </c:ext>
          </c:extLst>
        </c:ser>
        <c:ser>
          <c:idx val="1"/>
          <c:order val="1"/>
          <c:tx>
            <c:strRef>
              <c:f>'ELPA- Program by District'!$A$40</c:f>
              <c:strCache>
                <c:ptCount val="1"/>
                <c:pt idx="0">
                  <c:v>Late French Immersion 
n=129*</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District'!$B$38:$F$38</c:f>
              <c:strCache>
                <c:ptCount val="5"/>
                <c:pt idx="0">
                  <c:v>2014-15</c:v>
                </c:pt>
                <c:pt idx="1">
                  <c:v>2015-16</c:v>
                </c:pt>
                <c:pt idx="2">
                  <c:v>2016-17</c:v>
                </c:pt>
                <c:pt idx="3">
                  <c:v>2017-18</c:v>
                </c:pt>
                <c:pt idx="4">
                  <c:v>2018-19*</c:v>
                </c:pt>
              </c:strCache>
            </c:strRef>
          </c:cat>
          <c:val>
            <c:numRef>
              <c:f>'ELPA- Program by District'!$B$40:$F$40</c:f>
              <c:numCache>
                <c:formatCode>0</c:formatCode>
                <c:ptCount val="5"/>
                <c:pt idx="0">
                  <c:v>90.600000000000009</c:v>
                </c:pt>
                <c:pt idx="1">
                  <c:v>95.399999999999991</c:v>
                </c:pt>
                <c:pt idx="2">
                  <c:v>89.7</c:v>
                </c:pt>
                <c:pt idx="3">
                  <c:v>94.4</c:v>
                </c:pt>
                <c:pt idx="4">
                  <c:v>87.600000000000009</c:v>
                </c:pt>
              </c:numCache>
            </c:numRef>
          </c:val>
          <c:smooth val="0"/>
          <c:extLst>
            <c:ext xmlns:c16="http://schemas.microsoft.com/office/drawing/2014/chart" uri="{C3380CC4-5D6E-409C-BE32-E72D297353CC}">
              <c16:uniqueId val="{00000001-BA57-4071-817A-AB4BBB24E88E}"/>
            </c:ext>
          </c:extLst>
        </c:ser>
        <c:ser>
          <c:idx val="2"/>
          <c:order val="2"/>
          <c:tx>
            <c:strRef>
              <c:f>'ELPA- Program by District'!$A$41</c:f>
              <c:strCache>
                <c:ptCount val="1"/>
                <c:pt idx="0">
                  <c:v>English Prime 
n=1000*</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District'!$B$38:$F$38</c:f>
              <c:strCache>
                <c:ptCount val="5"/>
                <c:pt idx="0">
                  <c:v>2014-15</c:v>
                </c:pt>
                <c:pt idx="1">
                  <c:v>2015-16</c:v>
                </c:pt>
                <c:pt idx="2">
                  <c:v>2016-17</c:v>
                </c:pt>
                <c:pt idx="3">
                  <c:v>2017-18</c:v>
                </c:pt>
                <c:pt idx="4">
                  <c:v>2018-19*</c:v>
                </c:pt>
              </c:strCache>
            </c:strRef>
          </c:cat>
          <c:val>
            <c:numRef>
              <c:f>'ELPA- Program by District'!$B$41:$F$41</c:f>
              <c:numCache>
                <c:formatCode>0</c:formatCode>
                <c:ptCount val="5"/>
                <c:pt idx="0">
                  <c:v>71.7</c:v>
                </c:pt>
                <c:pt idx="1">
                  <c:v>77.600000000000009</c:v>
                </c:pt>
                <c:pt idx="2">
                  <c:v>74.5</c:v>
                </c:pt>
                <c:pt idx="3">
                  <c:v>72.8</c:v>
                </c:pt>
                <c:pt idx="4">
                  <c:v>64.599999999999994</c:v>
                </c:pt>
              </c:numCache>
            </c:numRef>
          </c:val>
          <c:smooth val="0"/>
          <c:extLst>
            <c:ext xmlns:c16="http://schemas.microsoft.com/office/drawing/2014/chart" uri="{C3380CC4-5D6E-409C-BE32-E72D297353CC}">
              <c16:uniqueId val="{00000002-BA57-4071-817A-AB4BBB24E88E}"/>
            </c:ext>
          </c:extLst>
        </c:ser>
        <c:ser>
          <c:idx val="3"/>
          <c:order val="3"/>
          <c:tx>
            <c:strRef>
              <c:f>'ELPA- Program by District'!$A$42</c:f>
              <c:strCache>
                <c:ptCount val="1"/>
                <c:pt idx="0">
                  <c:v>ASD-W
n=1612*</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District'!$B$38:$F$38</c:f>
              <c:strCache>
                <c:ptCount val="5"/>
                <c:pt idx="0">
                  <c:v>2014-15</c:v>
                </c:pt>
                <c:pt idx="1">
                  <c:v>2015-16</c:v>
                </c:pt>
                <c:pt idx="2">
                  <c:v>2016-17</c:v>
                </c:pt>
                <c:pt idx="3">
                  <c:v>2017-18</c:v>
                </c:pt>
                <c:pt idx="4">
                  <c:v>2018-19*</c:v>
                </c:pt>
              </c:strCache>
            </c:strRef>
          </c:cat>
          <c:val>
            <c:numRef>
              <c:f>'ELPA- Program by District'!$B$42:$F$42</c:f>
              <c:numCache>
                <c:formatCode>0</c:formatCode>
                <c:ptCount val="5"/>
                <c:pt idx="0">
                  <c:v>78.600000000000009</c:v>
                </c:pt>
                <c:pt idx="1">
                  <c:v>82.800000000000011</c:v>
                </c:pt>
                <c:pt idx="2">
                  <c:v>80.599999999999994</c:v>
                </c:pt>
                <c:pt idx="3">
                  <c:v>80</c:v>
                </c:pt>
                <c:pt idx="4">
                  <c:v>74.099999999999994</c:v>
                </c:pt>
              </c:numCache>
            </c:numRef>
          </c:val>
          <c:smooth val="0"/>
          <c:extLst>
            <c:ext xmlns:c16="http://schemas.microsoft.com/office/drawing/2014/chart" uri="{C3380CC4-5D6E-409C-BE32-E72D297353CC}">
              <c16:uniqueId val="{00000003-BA57-4071-817A-AB4BBB24E88E}"/>
            </c:ext>
          </c:extLst>
        </c:ser>
        <c:dLbls>
          <c:dLblPos val="t"/>
          <c:showLegendKey val="0"/>
          <c:showVal val="1"/>
          <c:showCatName val="0"/>
          <c:showSerName val="0"/>
          <c:showPercent val="0"/>
          <c:showBubbleSize val="0"/>
        </c:dLbls>
        <c:marker val="1"/>
        <c:smooth val="0"/>
        <c:axId val="654818448"/>
        <c:axId val="654817464"/>
      </c:lineChart>
      <c:catAx>
        <c:axId val="65481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817464"/>
        <c:crosses val="autoZero"/>
        <c:auto val="1"/>
        <c:lblAlgn val="ctr"/>
        <c:lblOffset val="100"/>
        <c:noMultiLvlLbl val="0"/>
      </c:catAx>
      <c:valAx>
        <c:axId val="654817464"/>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818448"/>
        <c:crosses val="autoZero"/>
        <c:crossBetween val="between"/>
      </c:valAx>
      <c:spPr>
        <a:noFill/>
        <a:ln>
          <a:noFill/>
        </a:ln>
        <a:effectLst/>
      </c:spPr>
    </c:plotArea>
    <c:legend>
      <c:legendPos val="b"/>
      <c:layout>
        <c:manualLayout>
          <c:xMode val="edge"/>
          <c:yMode val="edge"/>
          <c:x val="0.11163779527559055"/>
          <c:y val="0.78915016864147292"/>
          <c:w val="0.85727996500437442"/>
          <c:h val="0.185097365948616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CA" sz="1600" b="1" i="0" baseline="0" dirty="0">
                <a:effectLst/>
              </a:rPr>
              <a:t>Early Immersion </a:t>
            </a:r>
            <a:r>
              <a:rPr lang="en-CA" sz="1600" b="1" i="0" baseline="0" dirty="0">
                <a:solidFill>
                  <a:sysClr val="windowText" lastClr="000000"/>
                </a:solidFill>
                <a:effectLst/>
                <a:latin typeface="Arial" panose="020B0604020202020204" pitchFamily="34" charset="0"/>
                <a:cs typeface="Arial" panose="020B0604020202020204" pitchFamily="34" charset="0"/>
              </a:rPr>
              <a:t>(Grade 3 Entry</a:t>
            </a:r>
            <a:r>
              <a:rPr lang="en-CA" sz="1200" b="1" i="0" baseline="0" dirty="0">
                <a:solidFill>
                  <a:sysClr val="windowText" lastClr="000000"/>
                </a:solidFill>
                <a:effectLst/>
                <a:latin typeface="Arial" panose="020B0604020202020204" pitchFamily="34" charset="0"/>
                <a:cs typeface="Arial" panose="020B0604020202020204" pitchFamily="34" charset="0"/>
              </a:rPr>
              <a:t>)</a:t>
            </a:r>
            <a:endParaRPr lang="en-CA" sz="1200" b="1" dirty="0">
              <a:solidFill>
                <a:sysClr val="windowText" lastClr="000000"/>
              </a:solidFill>
              <a:effectLst/>
              <a:latin typeface="Arial" panose="020B0604020202020204" pitchFamily="34" charset="0"/>
              <a:cs typeface="Arial" panose="020B0604020202020204" pitchFamily="34" charset="0"/>
            </a:endParaRPr>
          </a:p>
        </c:rich>
      </c:tx>
      <c:layout>
        <c:manualLayout>
          <c:xMode val="edge"/>
          <c:yMode val="edge"/>
          <c:x val="0.28045688181022832"/>
          <c:y val="0.05"/>
        </c:manualLayout>
      </c:layout>
      <c:overlay val="0"/>
      <c:spPr>
        <a:noFill/>
        <a:ln w="25400">
          <a:noFill/>
        </a:ln>
      </c:spPr>
    </c:title>
    <c:autoTitleDeleted val="0"/>
    <c:plotArea>
      <c:layout>
        <c:manualLayout>
          <c:layoutTarget val="inner"/>
          <c:xMode val="edge"/>
          <c:yMode val="edge"/>
          <c:x val="6.550423985463355E-2"/>
          <c:y val="0.19626482333272696"/>
          <c:w val="0.79205589358148409"/>
          <c:h val="0.61291136499779875"/>
        </c:manualLayout>
      </c:layout>
      <c:barChart>
        <c:barDir val="col"/>
        <c:grouping val="clustered"/>
        <c:varyColors val="0"/>
        <c:ser>
          <c:idx val="0"/>
          <c:order val="0"/>
          <c:tx>
            <c:strRef>
              <c:f>'G4 EFI Graphs'!$B$2</c:f>
              <c:strCache>
                <c:ptCount val="1"/>
                <c:pt idx="0">
                  <c:v>Below Appropriate</c:v>
                </c:pt>
              </c:strCache>
            </c:strRef>
          </c:tx>
          <c:spPr>
            <a:solidFill>
              <a:srgbClr val="FF0000"/>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EFI Graphs'!$A$3:$A$7</c:f>
              <c:strCache>
                <c:ptCount val="5"/>
                <c:pt idx="0">
                  <c:v>Province 
(n=2106)</c:v>
                </c:pt>
                <c:pt idx="1">
                  <c:v>ASD North
(n=201)</c:v>
                </c:pt>
                <c:pt idx="2">
                  <c:v>ASD East
(n=693)</c:v>
                </c:pt>
                <c:pt idx="3">
                  <c:v>ASD South
(n=558)</c:v>
                </c:pt>
                <c:pt idx="4">
                  <c:v>ASD West
(n=654)</c:v>
                </c:pt>
              </c:strCache>
            </c:strRef>
          </c:cat>
          <c:val>
            <c:numRef>
              <c:f>'G4 EFI Graphs'!$B$3:$B$7</c:f>
              <c:numCache>
                <c:formatCode>0.0</c:formatCode>
                <c:ptCount val="5"/>
                <c:pt idx="0">
                  <c:v>35.5</c:v>
                </c:pt>
                <c:pt idx="1">
                  <c:v>46.8</c:v>
                </c:pt>
                <c:pt idx="2">
                  <c:v>38.5</c:v>
                </c:pt>
                <c:pt idx="3">
                  <c:v>24.4</c:v>
                </c:pt>
                <c:pt idx="4">
                  <c:v>38.200000000000003</c:v>
                </c:pt>
              </c:numCache>
            </c:numRef>
          </c:val>
          <c:extLst>
            <c:ext xmlns:c16="http://schemas.microsoft.com/office/drawing/2014/chart" uri="{C3380CC4-5D6E-409C-BE32-E72D297353CC}">
              <c16:uniqueId val="{00000000-9837-49DF-9244-F45418F64515}"/>
            </c:ext>
          </c:extLst>
        </c:ser>
        <c:ser>
          <c:idx val="1"/>
          <c:order val="1"/>
          <c:tx>
            <c:strRef>
              <c:f>'G4 EFI Graphs'!$C$2</c:f>
              <c:strCache>
                <c:ptCount val="1"/>
                <c:pt idx="0">
                  <c:v>Appropriate</c:v>
                </c:pt>
              </c:strCache>
            </c:strRef>
          </c:tx>
          <c:spPr>
            <a:solidFill>
              <a:srgbClr val="0070C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EFI Graphs'!$A$3:$A$7</c:f>
              <c:strCache>
                <c:ptCount val="5"/>
                <c:pt idx="0">
                  <c:v>Province 
(n=2106)</c:v>
                </c:pt>
                <c:pt idx="1">
                  <c:v>ASD North
(n=201)</c:v>
                </c:pt>
                <c:pt idx="2">
                  <c:v>ASD East
(n=693)</c:v>
                </c:pt>
                <c:pt idx="3">
                  <c:v>ASD South
(n=558)</c:v>
                </c:pt>
                <c:pt idx="4">
                  <c:v>ASD West
(n=654)</c:v>
                </c:pt>
              </c:strCache>
            </c:strRef>
          </c:cat>
          <c:val>
            <c:numRef>
              <c:f>'G4 EFI Graphs'!$C$3:$C$7</c:f>
              <c:numCache>
                <c:formatCode>0.0</c:formatCode>
                <c:ptCount val="5"/>
                <c:pt idx="0">
                  <c:v>46.1</c:v>
                </c:pt>
                <c:pt idx="1">
                  <c:v>39.799999999999997</c:v>
                </c:pt>
                <c:pt idx="2">
                  <c:v>46.5</c:v>
                </c:pt>
                <c:pt idx="3">
                  <c:v>53.6</c:v>
                </c:pt>
                <c:pt idx="4">
                  <c:v>41.3</c:v>
                </c:pt>
              </c:numCache>
            </c:numRef>
          </c:val>
          <c:extLst>
            <c:ext xmlns:c16="http://schemas.microsoft.com/office/drawing/2014/chart" uri="{C3380CC4-5D6E-409C-BE32-E72D297353CC}">
              <c16:uniqueId val="{00000001-9837-49DF-9244-F45418F64515}"/>
            </c:ext>
          </c:extLst>
        </c:ser>
        <c:ser>
          <c:idx val="2"/>
          <c:order val="2"/>
          <c:tx>
            <c:strRef>
              <c:f>'G4 EFI Graphs'!$D$2</c:f>
              <c:strCache>
                <c:ptCount val="1"/>
                <c:pt idx="0">
                  <c:v>Strong</c:v>
                </c:pt>
              </c:strCache>
            </c:strRef>
          </c:tx>
          <c:spPr>
            <a:solidFill>
              <a:srgbClr val="00B05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'G4 EFI Graphs'!$A$3:$A$7</c:f>
              <c:strCache>
                <c:ptCount val="5"/>
                <c:pt idx="0">
                  <c:v>Province 
(n=2106)</c:v>
                </c:pt>
                <c:pt idx="1">
                  <c:v>ASD North
(n=201)</c:v>
                </c:pt>
                <c:pt idx="2">
                  <c:v>ASD East
(n=693)</c:v>
                </c:pt>
                <c:pt idx="3">
                  <c:v>ASD South
(n=558)</c:v>
                </c:pt>
                <c:pt idx="4">
                  <c:v>ASD West
(n=654)</c:v>
                </c:pt>
              </c:strCache>
            </c:strRef>
          </c:cat>
          <c:val>
            <c:numRef>
              <c:f>'G4 EFI Graphs'!$D$3:$D$7</c:f>
              <c:numCache>
                <c:formatCode>0.0</c:formatCode>
                <c:ptCount val="5"/>
                <c:pt idx="0">
                  <c:v>18.399999999999999</c:v>
                </c:pt>
                <c:pt idx="1">
                  <c:v>13.4</c:v>
                </c:pt>
                <c:pt idx="2">
                  <c:v>15</c:v>
                </c:pt>
                <c:pt idx="3">
                  <c:v>22</c:v>
                </c:pt>
                <c:pt idx="4">
                  <c:v>20.5</c:v>
                </c:pt>
              </c:numCache>
            </c:numRef>
          </c:val>
          <c:extLst>
            <c:ext xmlns:c16="http://schemas.microsoft.com/office/drawing/2014/chart" uri="{C3380CC4-5D6E-409C-BE32-E72D297353CC}">
              <c16:uniqueId val="{00000002-9837-49DF-9244-F45418F64515}"/>
            </c:ext>
          </c:extLst>
        </c:ser>
        <c:dLbls>
          <c:showLegendKey val="0"/>
          <c:showVal val="0"/>
          <c:showCatName val="0"/>
          <c:showSerName val="0"/>
          <c:showPercent val="0"/>
          <c:showBubbleSize val="0"/>
        </c:dLbls>
        <c:gapWidth val="130"/>
        <c:overlap val="-27"/>
        <c:axId val="749288768"/>
        <c:axId val="1"/>
      </c:barChart>
      <c:catAx>
        <c:axId val="7492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00"/>
        </c:scaling>
        <c:delete val="0"/>
        <c:axPos val="l"/>
        <c:numFmt formatCode="0" sourceLinked="0"/>
        <c:majorTickMark val="none"/>
        <c:minorTickMark val="none"/>
        <c:tickLblPos val="nextTo"/>
        <c:spPr>
          <a:ln w="9525">
            <a:noFill/>
          </a:ln>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9288768"/>
        <c:crosses val="autoZero"/>
        <c:crossBetween val="between"/>
        <c:majorUnit val="20"/>
      </c:valAx>
      <c:spPr>
        <a:noFill/>
        <a:ln w="25400">
          <a:noFill/>
        </a:ln>
      </c:spPr>
    </c:plotArea>
    <c:legend>
      <c:legendPos val="r"/>
      <c:layout>
        <c:manualLayout>
          <c:xMode val="edge"/>
          <c:yMode val="edge"/>
          <c:x val="0.84913902807603603"/>
          <c:y val="0.25105752405949255"/>
          <c:w val="0.14928268909568121"/>
          <c:h val="0.16624606299212599"/>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992111663762017E-2"/>
          <c:y val="0.19102195608782435"/>
          <c:w val="0.84907595816761616"/>
          <c:h val="0.61971797581307975"/>
        </c:manualLayout>
      </c:layout>
      <c:barChart>
        <c:barDir val="col"/>
        <c:grouping val="clustered"/>
        <c:varyColors val="0"/>
        <c:ser>
          <c:idx val="0"/>
          <c:order val="0"/>
          <c:tx>
            <c:strRef>
              <c:f>'2010 &amp; 2012 OPI Goal by Dist'!$B$4</c:f>
              <c:strCache>
                <c:ptCount val="1"/>
                <c:pt idx="0">
                  <c:v>2013-14</c:v>
                </c:pt>
              </c:strCache>
            </c:strRef>
          </c:tx>
          <c:spPr>
            <a:solidFill>
              <a:srgbClr val="FF9900"/>
            </a:solidFill>
          </c:spPr>
          <c:invertIfNegative val="0"/>
          <c:dLbls>
            <c:dLbl>
              <c:idx val="4"/>
              <c:layout>
                <c:manualLayout>
                  <c:x val="-7.4573743949228506E-3"/>
                  <c:y val="-9.45604885575609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B7-4B26-9990-F5A4E5507964}"/>
                </c:ext>
              </c:extLst>
            </c:dLbl>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'2010 &amp; 2012 OPI Goal by Dist'!$A$5:$A$9</c:f>
              <c:strCache>
                <c:ptCount val="5"/>
                <c:pt idx="0">
                  <c:v>ASD-N 
(n=86)</c:v>
                </c:pt>
                <c:pt idx="1">
                  <c:v>ASD-E 
(n=119)</c:v>
                </c:pt>
                <c:pt idx="2">
                  <c:v>ASD-S 
(n=190)</c:v>
                </c:pt>
                <c:pt idx="3">
                  <c:v>ASD-W 
(n=171)</c:v>
                </c:pt>
                <c:pt idx="4">
                  <c:v>Provincial
(n=566)</c:v>
                </c:pt>
              </c:strCache>
            </c:strRef>
          </c:cat>
          <c:val>
            <c:numRef>
              <c:f>'2010 &amp; 2012 OPI Goal by Dist'!$B$5:$B$9</c:f>
              <c:numCache>
                <c:formatCode>General</c:formatCode>
                <c:ptCount val="5"/>
                <c:pt idx="0">
                  <c:v>32.9</c:v>
                </c:pt>
                <c:pt idx="1">
                  <c:v>50.7</c:v>
                </c:pt>
                <c:pt idx="2">
                  <c:v>33</c:v>
                </c:pt>
                <c:pt idx="3">
                  <c:v>32.1</c:v>
                </c:pt>
                <c:pt idx="4">
                  <c:v>36.6</c:v>
                </c:pt>
              </c:numCache>
            </c:numRef>
          </c:val>
          <c:extLst>
            <c:ext xmlns:c16="http://schemas.microsoft.com/office/drawing/2014/chart" uri="{C3380CC4-5D6E-409C-BE32-E72D297353CC}">
              <c16:uniqueId val="{00000001-B1B7-4B26-9990-F5A4E5507964}"/>
            </c:ext>
          </c:extLst>
        </c:ser>
        <c:ser>
          <c:idx val="1"/>
          <c:order val="1"/>
          <c:tx>
            <c:strRef>
              <c:f>'2010 &amp; 2012 OPI Goal by Dist'!$C$4</c:f>
              <c:strCache>
                <c:ptCount val="1"/>
                <c:pt idx="0">
                  <c:v>2015-16</c:v>
                </c:pt>
              </c:strCache>
            </c:strRef>
          </c:tx>
          <c:spPr>
            <a:solidFill>
              <a:srgbClr val="C00000"/>
            </a:solidFill>
          </c:spPr>
          <c:invertIfNegative val="0"/>
          <c:dLbls>
            <c:dLbl>
              <c:idx val="0"/>
              <c:layout>
                <c:manualLayout>
                  <c:x val="1.4177214737694736E-3"/>
                  <c:y val="6.24385447394296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B7-4B26-9990-F5A4E5507964}"/>
                </c:ext>
              </c:extLst>
            </c:dLbl>
            <c:dLbl>
              <c:idx val="1"/>
              <c:layout>
                <c:manualLayout>
                  <c:x val="-1.3599463119539864E-3"/>
                  <c:y val="-5.05265728623316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B7-4B26-9990-F5A4E5507964}"/>
                </c:ext>
              </c:extLst>
            </c:dLbl>
            <c:dLbl>
              <c:idx val="4"/>
              <c:layout>
                <c:manualLayout>
                  <c:x val="0"/>
                  <c:y val="6.3040325705039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B7-4B26-9990-F5A4E5507964}"/>
                </c:ext>
              </c:extLst>
            </c:dLbl>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'2010 &amp; 2012 OPI Goal by Dist'!$A$5:$A$9</c:f>
              <c:strCache>
                <c:ptCount val="5"/>
                <c:pt idx="0">
                  <c:v>ASD-N 
(n=86)</c:v>
                </c:pt>
                <c:pt idx="1">
                  <c:v>ASD-E 
(n=119)</c:v>
                </c:pt>
                <c:pt idx="2">
                  <c:v>ASD-S 
(n=190)</c:v>
                </c:pt>
                <c:pt idx="3">
                  <c:v>ASD-W 
(n=171)</c:v>
                </c:pt>
                <c:pt idx="4">
                  <c:v>Provincial
(n=566)</c:v>
                </c:pt>
              </c:strCache>
            </c:strRef>
          </c:cat>
          <c:val>
            <c:numRef>
              <c:f>'2010 &amp; 2012 OPI Goal by Dist'!$C$5:$C$9</c:f>
              <c:numCache>
                <c:formatCode>General</c:formatCode>
                <c:ptCount val="5"/>
                <c:pt idx="0">
                  <c:v>43.7</c:v>
                </c:pt>
                <c:pt idx="1">
                  <c:v>50.9</c:v>
                </c:pt>
                <c:pt idx="2">
                  <c:v>42.2</c:v>
                </c:pt>
                <c:pt idx="3">
                  <c:v>44.1</c:v>
                </c:pt>
                <c:pt idx="4">
                  <c:v>45</c:v>
                </c:pt>
              </c:numCache>
            </c:numRef>
          </c:val>
          <c:extLst>
            <c:ext xmlns:c16="http://schemas.microsoft.com/office/drawing/2014/chart" uri="{C3380CC4-5D6E-409C-BE32-E72D297353CC}">
              <c16:uniqueId val="{00000005-B1B7-4B26-9990-F5A4E5507964}"/>
            </c:ext>
          </c:extLst>
        </c:ser>
        <c:ser>
          <c:idx val="2"/>
          <c:order val="2"/>
          <c:tx>
            <c:strRef>
              <c:f>'2010 &amp; 2012 OPI Goal by Dist'!$D$4</c:f>
              <c:strCache>
                <c:ptCount val="1"/>
                <c:pt idx="0">
                  <c:v>2017-18</c:v>
                </c:pt>
              </c:strCache>
            </c:strRef>
          </c:tx>
          <c:spPr>
            <a:solidFill>
              <a:srgbClr val="92D050"/>
            </a:solidFill>
          </c:spPr>
          <c:invertIfNegative val="0"/>
          <c:dLbls>
            <c:dLbl>
              <c:idx val="3"/>
              <c:layout>
                <c:manualLayout>
                  <c:x val="0"/>
                  <c:y val="-2.98227075261236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B7-4B26-9990-F5A4E5507964}"/>
                </c:ext>
              </c:extLst>
            </c:dLbl>
            <c:dLbl>
              <c:idx val="4"/>
              <c:layout>
                <c:manualLayout>
                  <c:x val="0"/>
                  <c:y val="-1.53302806152401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B7-4B26-9990-F5A4E5507964}"/>
                </c:ext>
              </c:extLst>
            </c:dLbl>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'2010 &amp; 2012 OPI Goal by Dist'!$A$5:$A$9</c:f>
              <c:strCache>
                <c:ptCount val="5"/>
                <c:pt idx="0">
                  <c:v>ASD-N 
(n=86)</c:v>
                </c:pt>
                <c:pt idx="1">
                  <c:v>ASD-E 
(n=119)</c:v>
                </c:pt>
                <c:pt idx="2">
                  <c:v>ASD-S 
(n=190)</c:v>
                </c:pt>
                <c:pt idx="3">
                  <c:v>ASD-W 
(n=171)</c:v>
                </c:pt>
                <c:pt idx="4">
                  <c:v>Provincial
(n=566)</c:v>
                </c:pt>
              </c:strCache>
            </c:strRef>
          </c:cat>
          <c:val>
            <c:numRef>
              <c:f>'2010 &amp; 2012 OPI Goal by Dist'!$D$5:$D$9</c:f>
              <c:numCache>
                <c:formatCode>General</c:formatCode>
                <c:ptCount val="5"/>
                <c:pt idx="0">
                  <c:v>52.3</c:v>
                </c:pt>
                <c:pt idx="1">
                  <c:v>58.8</c:v>
                </c:pt>
                <c:pt idx="2">
                  <c:v>43.2</c:v>
                </c:pt>
                <c:pt idx="3">
                  <c:v>37.4</c:v>
                </c:pt>
                <c:pt idx="4">
                  <c:v>46.1</c:v>
                </c:pt>
              </c:numCache>
            </c:numRef>
          </c:val>
          <c:extLst>
            <c:ext xmlns:c16="http://schemas.microsoft.com/office/drawing/2014/chart" uri="{C3380CC4-5D6E-409C-BE32-E72D297353CC}">
              <c16:uniqueId val="{00000008-B1B7-4B26-9990-F5A4E5507964}"/>
            </c:ext>
          </c:extLst>
        </c:ser>
        <c:dLbls>
          <c:dLblPos val="outEnd"/>
          <c:showLegendKey val="0"/>
          <c:showVal val="1"/>
          <c:showCatName val="0"/>
          <c:showSerName val="0"/>
          <c:showPercent val="0"/>
          <c:showBubbleSize val="0"/>
        </c:dLbls>
        <c:gapWidth val="150"/>
        <c:axId val="117434624"/>
        <c:axId val="117539200"/>
      </c:barChart>
      <c:catAx>
        <c:axId val="117434624"/>
        <c:scaling>
          <c:orientation val="minMax"/>
        </c:scaling>
        <c:delete val="0"/>
        <c:axPos val="b"/>
        <c:title>
          <c:tx>
            <c:rich>
              <a:bodyPr/>
              <a:lstStyle/>
              <a:p>
                <a:pPr>
                  <a:defRPr/>
                </a:pPr>
                <a:r>
                  <a:rPr lang="en-CA" sz="1200"/>
                  <a:t>School District</a:t>
                </a:r>
              </a:p>
            </c:rich>
          </c:tx>
          <c:layout>
            <c:manualLayout>
              <c:xMode val="edge"/>
              <c:yMode val="edge"/>
              <c:x val="0.44468028483029093"/>
              <c:y val="0.93428625102735718"/>
            </c:manualLayout>
          </c:layout>
          <c:overlay val="0"/>
        </c:title>
        <c:numFmt formatCode="General" sourceLinked="1"/>
        <c:majorTickMark val="none"/>
        <c:minorTickMark val="none"/>
        <c:tickLblPos val="nextTo"/>
        <c:txPr>
          <a:bodyPr/>
          <a:lstStyle/>
          <a:p>
            <a:pPr>
              <a:defRPr sz="1200" b="1"/>
            </a:pPr>
            <a:endParaRPr lang="en-US"/>
          </a:p>
        </c:txPr>
        <c:crossAx val="117539200"/>
        <c:crosses val="autoZero"/>
        <c:auto val="1"/>
        <c:lblAlgn val="ctr"/>
        <c:lblOffset val="100"/>
        <c:noMultiLvlLbl val="0"/>
      </c:catAx>
      <c:valAx>
        <c:axId val="117539200"/>
        <c:scaling>
          <c:orientation val="minMax"/>
          <c:max val="70"/>
        </c:scaling>
        <c:delete val="0"/>
        <c:axPos val="l"/>
        <c:title>
          <c:tx>
            <c:rich>
              <a:bodyPr rot="-5400000" vert="horz" anchor="t" anchorCtr="0"/>
              <a:lstStyle/>
              <a:p>
                <a:pPr>
                  <a:defRPr sz="1200"/>
                </a:pPr>
                <a:r>
                  <a:rPr lang="en-CA" sz="1200"/>
                  <a:t>Percent</a:t>
                </a:r>
              </a:p>
            </c:rich>
          </c:tx>
          <c:overlay val="0"/>
        </c:title>
        <c:numFmt formatCode="General" sourceLinked="1"/>
        <c:majorTickMark val="none"/>
        <c:minorTickMark val="none"/>
        <c:tickLblPos val="nextTo"/>
        <c:txPr>
          <a:bodyPr/>
          <a:lstStyle/>
          <a:p>
            <a:pPr>
              <a:defRPr sz="1200" b="1"/>
            </a:pPr>
            <a:endParaRPr lang="en-US"/>
          </a:p>
        </c:txPr>
        <c:crossAx val="117434624"/>
        <c:crosses val="autoZero"/>
        <c:crossBetween val="between"/>
      </c:valAx>
    </c:plotArea>
    <c:legend>
      <c:legendPos val="r"/>
      <c:legendEntry>
        <c:idx val="2"/>
        <c:txPr>
          <a:bodyPr/>
          <a:lstStyle/>
          <a:p>
            <a:pPr>
              <a:defRPr b="1"/>
            </a:pPr>
            <a:endParaRPr lang="en-US"/>
          </a:p>
        </c:txPr>
      </c:legendEntry>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67056303620895E-2"/>
          <c:y val="6.492147497956198E-2"/>
          <c:w val="0.88175921663807177"/>
          <c:h val="0.80458091304160761"/>
        </c:manualLayout>
      </c:layout>
      <c:barChart>
        <c:barDir val="col"/>
        <c:grouping val="clustered"/>
        <c:varyColors val="0"/>
        <c:ser>
          <c:idx val="0"/>
          <c:order val="0"/>
          <c:tx>
            <c:strRef>
              <c:f>'ELPA- Successful by District'!$B$84</c:f>
              <c:strCache>
                <c:ptCount val="1"/>
                <c:pt idx="0">
                  <c:v>Below Appropriate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District'!$A$85:$A$89</c:f>
              <c:strCache>
                <c:ptCount val="5"/>
                <c:pt idx="0">
                  <c:v>Province (n=4951)</c:v>
                </c:pt>
                <c:pt idx="1">
                  <c:v>ASD-N (n=539)</c:v>
                </c:pt>
                <c:pt idx="2">
                  <c:v>ASD-E (n=1178)</c:v>
                </c:pt>
                <c:pt idx="3">
                  <c:v>ASD-S (n=1622)</c:v>
                </c:pt>
                <c:pt idx="4">
                  <c:v>ASD-W (n=1612)</c:v>
                </c:pt>
              </c:strCache>
            </c:strRef>
          </c:cat>
          <c:val>
            <c:numRef>
              <c:f>'ELPA- Successful by District'!$B$85:$B$89</c:f>
              <c:numCache>
                <c:formatCode>General</c:formatCode>
                <c:ptCount val="5"/>
                <c:pt idx="0">
                  <c:v>26.4</c:v>
                </c:pt>
                <c:pt idx="1">
                  <c:v>30.6</c:v>
                </c:pt>
                <c:pt idx="2" formatCode="0.0">
                  <c:v>27.3</c:v>
                </c:pt>
                <c:pt idx="3">
                  <c:v>24.8</c:v>
                </c:pt>
                <c:pt idx="4">
                  <c:v>25.9</c:v>
                </c:pt>
              </c:numCache>
            </c:numRef>
          </c:val>
          <c:extLst>
            <c:ext xmlns:c16="http://schemas.microsoft.com/office/drawing/2014/chart" uri="{C3380CC4-5D6E-409C-BE32-E72D297353CC}">
              <c16:uniqueId val="{00000000-3B9A-43AA-B491-B376C3D00981}"/>
            </c:ext>
          </c:extLst>
        </c:ser>
        <c:ser>
          <c:idx val="1"/>
          <c:order val="1"/>
          <c:tx>
            <c:strRef>
              <c:f>'ELPA- Successful by District'!$C$84</c:f>
              <c:strCache>
                <c:ptCount val="1"/>
                <c:pt idx="0">
                  <c:v>Appropriate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District'!$A$85:$A$89</c:f>
              <c:strCache>
                <c:ptCount val="5"/>
                <c:pt idx="0">
                  <c:v>Province (n=4951)</c:v>
                </c:pt>
                <c:pt idx="1">
                  <c:v>ASD-N (n=539)</c:v>
                </c:pt>
                <c:pt idx="2">
                  <c:v>ASD-E (n=1178)</c:v>
                </c:pt>
                <c:pt idx="3">
                  <c:v>ASD-S (n=1622)</c:v>
                </c:pt>
                <c:pt idx="4">
                  <c:v>ASD-W (n=1612)</c:v>
                </c:pt>
              </c:strCache>
            </c:strRef>
          </c:cat>
          <c:val>
            <c:numRef>
              <c:f>'ELPA- Successful by District'!$C$85:$C$89</c:f>
              <c:numCache>
                <c:formatCode>General</c:formatCode>
                <c:ptCount val="5"/>
                <c:pt idx="0">
                  <c:v>66.5</c:v>
                </c:pt>
                <c:pt idx="1">
                  <c:v>63.6</c:v>
                </c:pt>
                <c:pt idx="2">
                  <c:v>66.7</c:v>
                </c:pt>
                <c:pt idx="3">
                  <c:v>68.099999999999994</c:v>
                </c:pt>
                <c:pt idx="4" formatCode="0.0">
                  <c:v>65.8</c:v>
                </c:pt>
              </c:numCache>
            </c:numRef>
          </c:val>
          <c:extLst>
            <c:ext xmlns:c16="http://schemas.microsoft.com/office/drawing/2014/chart" uri="{C3380CC4-5D6E-409C-BE32-E72D297353CC}">
              <c16:uniqueId val="{00000001-3B9A-43AA-B491-B376C3D00981}"/>
            </c:ext>
          </c:extLst>
        </c:ser>
        <c:ser>
          <c:idx val="2"/>
          <c:order val="2"/>
          <c:tx>
            <c:strRef>
              <c:f>'ELPA- Successful by District'!$D$84</c:f>
              <c:strCache>
                <c:ptCount val="1"/>
                <c:pt idx="0">
                  <c:v>Strong</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Successful by District'!$A$85:$A$89</c:f>
              <c:strCache>
                <c:ptCount val="5"/>
                <c:pt idx="0">
                  <c:v>Province (n=4951)</c:v>
                </c:pt>
                <c:pt idx="1">
                  <c:v>ASD-N (n=539)</c:v>
                </c:pt>
                <c:pt idx="2">
                  <c:v>ASD-E (n=1178)</c:v>
                </c:pt>
                <c:pt idx="3">
                  <c:v>ASD-S (n=1622)</c:v>
                </c:pt>
                <c:pt idx="4">
                  <c:v>ASD-W (n=1612)</c:v>
                </c:pt>
              </c:strCache>
            </c:strRef>
          </c:cat>
          <c:val>
            <c:numRef>
              <c:f>'ELPA- Successful by District'!$D$85:$D$89</c:f>
              <c:numCache>
                <c:formatCode>General</c:formatCode>
                <c:ptCount val="5"/>
                <c:pt idx="0">
                  <c:v>7.1</c:v>
                </c:pt>
                <c:pt idx="1">
                  <c:v>5.8</c:v>
                </c:pt>
                <c:pt idx="2">
                  <c:v>5.9</c:v>
                </c:pt>
                <c:pt idx="3">
                  <c:v>7.2</c:v>
                </c:pt>
                <c:pt idx="4">
                  <c:v>8.3000000000000007</c:v>
                </c:pt>
              </c:numCache>
            </c:numRef>
          </c:val>
          <c:extLst>
            <c:ext xmlns:c16="http://schemas.microsoft.com/office/drawing/2014/chart" uri="{C3380CC4-5D6E-409C-BE32-E72D297353CC}">
              <c16:uniqueId val="{00000002-3B9A-43AA-B491-B376C3D00981}"/>
            </c:ext>
          </c:extLst>
        </c:ser>
        <c:dLbls>
          <c:dLblPos val="outEnd"/>
          <c:showLegendKey val="0"/>
          <c:showVal val="1"/>
          <c:showCatName val="0"/>
          <c:showSerName val="0"/>
          <c:showPercent val="0"/>
          <c:showBubbleSize val="0"/>
        </c:dLbls>
        <c:gapWidth val="130"/>
        <c:overlap val="-27"/>
        <c:axId val="825572200"/>
        <c:axId val="825572856"/>
      </c:barChart>
      <c:catAx>
        <c:axId val="82557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25572856"/>
        <c:crosses val="autoZero"/>
        <c:auto val="1"/>
        <c:lblAlgn val="ctr"/>
        <c:lblOffset val="100"/>
        <c:noMultiLvlLbl val="0"/>
      </c:catAx>
      <c:valAx>
        <c:axId val="825572856"/>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25572200"/>
        <c:crosses val="autoZero"/>
        <c:crossBetween val="between"/>
        <c:majorUnit val="20"/>
      </c:valAx>
      <c:spPr>
        <a:noFill/>
        <a:ln>
          <a:noFill/>
        </a:ln>
        <a:effectLst/>
      </c:spPr>
    </c:plotArea>
    <c:legend>
      <c:legendPos val="r"/>
      <c:layout>
        <c:manualLayout>
          <c:xMode val="edge"/>
          <c:yMode val="edge"/>
          <c:x val="0.81940948953544668"/>
          <c:y val="2.6438191127748432E-3"/>
          <c:w val="0.17415503440360117"/>
          <c:h val="0.171757974213908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027042074286171E-2"/>
          <c:y val="0.13694444444444445"/>
          <c:w val="0.7712522617911397"/>
          <c:h val="0.79861592300962381"/>
        </c:manualLayout>
      </c:layout>
      <c:lineChart>
        <c:grouping val="standard"/>
        <c:varyColors val="0"/>
        <c:ser>
          <c:idx val="0"/>
          <c:order val="0"/>
          <c:tx>
            <c:strRef>
              <c:f>'ELPA- Program by District'!$A$4</c:f>
              <c:strCache>
                <c:ptCount val="1"/>
                <c:pt idx="0">
                  <c:v>Early French Immersion  n=1446*</c:v>
                </c:pt>
              </c:strCache>
            </c:strRef>
          </c:tx>
          <c:spPr>
            <a:ln w="38100" cap="rnd">
              <a:solidFill>
                <a:srgbClr val="FF9900"/>
              </a:solidFill>
              <a:round/>
            </a:ln>
            <a:effectLst/>
          </c:spPr>
          <c:marker>
            <c:symbol val="circle"/>
            <c:size val="5"/>
            <c:spPr>
              <a:solidFill>
                <a:srgbClr val="FF9900"/>
              </a:solidFill>
              <a:ln w="38100">
                <a:solidFill>
                  <a:srgbClr val="FF99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District'!$B$3:$F$3</c:f>
              <c:strCache>
                <c:ptCount val="5"/>
                <c:pt idx="0">
                  <c:v>2014-15</c:v>
                </c:pt>
                <c:pt idx="1">
                  <c:v>2015-16</c:v>
                </c:pt>
                <c:pt idx="2">
                  <c:v>2016-17</c:v>
                </c:pt>
                <c:pt idx="3">
                  <c:v>2017-18</c:v>
                </c:pt>
                <c:pt idx="4">
                  <c:v>2018-19*</c:v>
                </c:pt>
              </c:strCache>
            </c:strRef>
          </c:cat>
          <c:val>
            <c:numRef>
              <c:f>'ELPA- Program by District'!$B$4:$F$4</c:f>
              <c:numCache>
                <c:formatCode>0</c:formatCode>
                <c:ptCount val="5"/>
                <c:pt idx="0">
                  <c:v>91.7</c:v>
                </c:pt>
                <c:pt idx="1">
                  <c:v>91.9</c:v>
                </c:pt>
                <c:pt idx="2">
                  <c:v>92.7</c:v>
                </c:pt>
                <c:pt idx="3">
                  <c:v>93.7</c:v>
                </c:pt>
                <c:pt idx="4">
                  <c:v>88.1</c:v>
                </c:pt>
              </c:numCache>
            </c:numRef>
          </c:val>
          <c:smooth val="0"/>
          <c:extLst>
            <c:ext xmlns:c16="http://schemas.microsoft.com/office/drawing/2014/chart" uri="{C3380CC4-5D6E-409C-BE32-E72D297353CC}">
              <c16:uniqueId val="{00000000-482A-4B84-A4C8-876BBA981ABC}"/>
            </c:ext>
          </c:extLst>
        </c:ser>
        <c:ser>
          <c:idx val="1"/>
          <c:order val="1"/>
          <c:tx>
            <c:strRef>
              <c:f>'ELPA- Program by District'!$A$5</c:f>
              <c:strCache>
                <c:ptCount val="1"/>
                <c:pt idx="0">
                  <c:v>Late French Immersion 
n=598*</c:v>
                </c:pt>
              </c:strCache>
            </c:strRef>
          </c:tx>
          <c:spPr>
            <a:ln w="38100" cap="rnd">
              <a:solidFill>
                <a:srgbClr val="0070C0"/>
              </a:solidFill>
              <a:round/>
            </a:ln>
            <a:effectLst/>
          </c:spPr>
          <c:marker>
            <c:symbol val="circle"/>
            <c:size val="5"/>
            <c:spPr>
              <a:solidFill>
                <a:srgbClr val="0070C0"/>
              </a:solidFill>
              <a:ln w="38100">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District'!$B$3:$F$3</c:f>
              <c:strCache>
                <c:ptCount val="5"/>
                <c:pt idx="0">
                  <c:v>2014-15</c:v>
                </c:pt>
                <c:pt idx="1">
                  <c:v>2015-16</c:v>
                </c:pt>
                <c:pt idx="2">
                  <c:v>2016-17</c:v>
                </c:pt>
                <c:pt idx="3">
                  <c:v>2017-18</c:v>
                </c:pt>
                <c:pt idx="4">
                  <c:v>2018-19*</c:v>
                </c:pt>
              </c:strCache>
            </c:strRef>
          </c:cat>
          <c:val>
            <c:numRef>
              <c:f>'ELPA- Program by District'!$B$5:$F$5</c:f>
              <c:numCache>
                <c:formatCode>0</c:formatCode>
                <c:ptCount val="5"/>
                <c:pt idx="0">
                  <c:v>92.5</c:v>
                </c:pt>
                <c:pt idx="1">
                  <c:v>92.6</c:v>
                </c:pt>
                <c:pt idx="2">
                  <c:v>92.6</c:v>
                </c:pt>
                <c:pt idx="3">
                  <c:v>92.4</c:v>
                </c:pt>
                <c:pt idx="4">
                  <c:v>85</c:v>
                </c:pt>
              </c:numCache>
            </c:numRef>
          </c:val>
          <c:smooth val="0"/>
          <c:extLst>
            <c:ext xmlns:c16="http://schemas.microsoft.com/office/drawing/2014/chart" uri="{C3380CC4-5D6E-409C-BE32-E72D297353CC}">
              <c16:uniqueId val="{00000001-482A-4B84-A4C8-876BBA981ABC}"/>
            </c:ext>
          </c:extLst>
        </c:ser>
        <c:ser>
          <c:idx val="2"/>
          <c:order val="2"/>
          <c:tx>
            <c:strRef>
              <c:f>'ELPA- Program by District'!$A$6</c:f>
              <c:strCache>
                <c:ptCount val="1"/>
                <c:pt idx="0">
                  <c:v>English Prime 
n=2907*</c:v>
                </c:pt>
              </c:strCache>
            </c:strRef>
          </c:tx>
          <c:spPr>
            <a:ln w="38100" cap="rnd">
              <a:solidFill>
                <a:srgbClr val="FF0000"/>
              </a:solidFill>
              <a:round/>
            </a:ln>
            <a:effectLst/>
          </c:spPr>
          <c:marker>
            <c:symbol val="circle"/>
            <c:size val="5"/>
            <c:spPr>
              <a:solidFill>
                <a:srgbClr val="FF0000"/>
              </a:solidFill>
              <a:ln w="38100">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District'!$B$3:$F$3</c:f>
              <c:strCache>
                <c:ptCount val="5"/>
                <c:pt idx="0">
                  <c:v>2014-15</c:v>
                </c:pt>
                <c:pt idx="1">
                  <c:v>2015-16</c:v>
                </c:pt>
                <c:pt idx="2">
                  <c:v>2016-17</c:v>
                </c:pt>
                <c:pt idx="3">
                  <c:v>2017-18</c:v>
                </c:pt>
                <c:pt idx="4">
                  <c:v>2018-19*</c:v>
                </c:pt>
              </c:strCache>
            </c:strRef>
          </c:cat>
          <c:val>
            <c:numRef>
              <c:f>'ELPA- Program by District'!$B$6:$F$6</c:f>
              <c:numCache>
                <c:formatCode>0</c:formatCode>
                <c:ptCount val="5"/>
                <c:pt idx="0">
                  <c:v>70.099999999999994</c:v>
                </c:pt>
                <c:pt idx="1">
                  <c:v>72.5</c:v>
                </c:pt>
                <c:pt idx="2">
                  <c:v>72.3</c:v>
                </c:pt>
                <c:pt idx="3">
                  <c:v>71.599999999999994</c:v>
                </c:pt>
                <c:pt idx="4">
                  <c:v>64</c:v>
                </c:pt>
              </c:numCache>
            </c:numRef>
          </c:val>
          <c:smooth val="0"/>
          <c:extLst>
            <c:ext xmlns:c16="http://schemas.microsoft.com/office/drawing/2014/chart" uri="{C3380CC4-5D6E-409C-BE32-E72D297353CC}">
              <c16:uniqueId val="{00000002-482A-4B84-A4C8-876BBA981ABC}"/>
            </c:ext>
          </c:extLst>
        </c:ser>
        <c:ser>
          <c:idx val="3"/>
          <c:order val="3"/>
          <c:tx>
            <c:strRef>
              <c:f>'ELPA- Program by District'!$A$7</c:f>
              <c:strCache>
                <c:ptCount val="1"/>
                <c:pt idx="0">
                  <c:v>Province 
n=4951*</c:v>
                </c:pt>
              </c:strCache>
            </c:strRef>
          </c:tx>
          <c:spPr>
            <a:ln w="38100" cap="rnd">
              <a:solidFill>
                <a:srgbClr val="000000"/>
              </a:solidFill>
              <a:round/>
            </a:ln>
            <a:effectLst/>
          </c:spPr>
          <c:marker>
            <c:symbol val="circle"/>
            <c:size val="5"/>
            <c:spPr>
              <a:solidFill>
                <a:srgbClr val="000000"/>
              </a:solidFill>
              <a:ln w="38100">
                <a:solidFill>
                  <a:srgbClr val="0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'ELPA- Program by District'!$B$3:$F$3</c:f>
              <c:strCache>
                <c:ptCount val="5"/>
                <c:pt idx="0">
                  <c:v>2014-15</c:v>
                </c:pt>
                <c:pt idx="1">
                  <c:v>2015-16</c:v>
                </c:pt>
                <c:pt idx="2">
                  <c:v>2016-17</c:v>
                </c:pt>
                <c:pt idx="3">
                  <c:v>2017-18</c:v>
                </c:pt>
                <c:pt idx="4">
                  <c:v>2018-19*</c:v>
                </c:pt>
              </c:strCache>
            </c:strRef>
          </c:cat>
          <c:val>
            <c:numRef>
              <c:f>'ELPA- Program by District'!$B$7:$F$7</c:f>
              <c:numCache>
                <c:formatCode>0</c:formatCode>
                <c:ptCount val="5"/>
                <c:pt idx="0">
                  <c:v>78.3</c:v>
                </c:pt>
                <c:pt idx="1">
                  <c:v>80.400000000000006</c:v>
                </c:pt>
                <c:pt idx="2">
                  <c:v>80.5</c:v>
                </c:pt>
                <c:pt idx="3">
                  <c:v>80.599999999999994</c:v>
                </c:pt>
                <c:pt idx="4">
                  <c:v>73.599999999999994</c:v>
                </c:pt>
              </c:numCache>
            </c:numRef>
          </c:val>
          <c:smooth val="0"/>
          <c:extLst>
            <c:ext xmlns:c16="http://schemas.microsoft.com/office/drawing/2014/chart" uri="{C3380CC4-5D6E-409C-BE32-E72D297353CC}">
              <c16:uniqueId val="{00000003-482A-4B84-A4C8-876BBA981ABC}"/>
            </c:ext>
          </c:extLst>
        </c:ser>
        <c:dLbls>
          <c:dLblPos val="t"/>
          <c:showLegendKey val="0"/>
          <c:showVal val="1"/>
          <c:showCatName val="0"/>
          <c:showSerName val="0"/>
          <c:showPercent val="0"/>
          <c:showBubbleSize val="0"/>
        </c:dLbls>
        <c:marker val="1"/>
        <c:smooth val="0"/>
        <c:axId val="712343840"/>
        <c:axId val="712344824"/>
      </c:lineChart>
      <c:catAx>
        <c:axId val="71234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12344824"/>
        <c:crosses val="autoZero"/>
        <c:auto val="1"/>
        <c:lblAlgn val="ctr"/>
        <c:lblOffset val="100"/>
        <c:noMultiLvlLbl val="0"/>
      </c:catAx>
      <c:valAx>
        <c:axId val="712344824"/>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12343840"/>
        <c:crosses val="autoZero"/>
        <c:crossBetween val="between"/>
      </c:valAx>
      <c:spPr>
        <a:noFill/>
        <a:ln>
          <a:noFill/>
        </a:ln>
        <a:effectLst/>
      </c:spPr>
    </c:plotArea>
    <c:legend>
      <c:legendPos val="r"/>
      <c:layout>
        <c:manualLayout>
          <c:xMode val="edge"/>
          <c:yMode val="edge"/>
          <c:x val="0.79418334426946646"/>
          <c:y val="0.16569313210848644"/>
          <c:w val="0.19634695876083672"/>
          <c:h val="0.566669291338582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716671191963076E-2"/>
          <c:y val="6.5917760279965001E-2"/>
          <c:w val="0.8621103719793648"/>
          <c:h val="0.78525437445319324"/>
        </c:manualLayout>
      </c:layout>
      <c:barChart>
        <c:barDir val="col"/>
        <c:grouping val="clustered"/>
        <c:varyColors val="0"/>
        <c:ser>
          <c:idx val="0"/>
          <c:order val="0"/>
          <c:tx>
            <c:strRef>
              <c:f>'Z:\English Evaluation - Évaluation Anglais\Share\1. DATA FOLDER - RESULTS\d. Release of Results\2018-2019 Release of Results\Excel Files\[2006-2019 G9 ELPA Results.xlsx]R-ELPA Dist Achieve'!$C$2</c:f>
              <c:strCache>
                <c:ptCount val="1"/>
                <c:pt idx="0">
                  <c:v>2014-15</c:v>
                </c:pt>
              </c:strCache>
            </c:strRef>
          </c:tx>
          <c:spPr>
            <a:solidFill>
              <a:schemeClr val="accent1"/>
            </a:solidFill>
            <a:ln>
              <a:noFill/>
            </a:ln>
            <a:effectLst/>
          </c:spPr>
          <c:invertIfNegative val="0"/>
          <c:dPt>
            <c:idx val="0"/>
            <c:invertIfNegative val="0"/>
            <c:bubble3D val="0"/>
            <c:spPr>
              <a:solidFill>
                <a:srgbClr val="000000">
                  <a:lumMod val="50000"/>
                  <a:lumOff val="50000"/>
                </a:srgbClr>
              </a:solidFill>
              <a:ln>
                <a:noFill/>
              </a:ln>
              <a:effectLst/>
            </c:spPr>
            <c:extLst>
              <c:ext xmlns:c16="http://schemas.microsoft.com/office/drawing/2014/chart" uri="{C3380CC4-5D6E-409C-BE32-E72D297353CC}">
                <c16:uniqueId val="{00000000-FE16-4064-939D-29F0AFDFA7CA}"/>
              </c:ext>
            </c:extLst>
          </c:dPt>
          <c:dPt>
            <c:idx val="1"/>
            <c:invertIfNegative val="0"/>
            <c:bubble3D val="0"/>
            <c:spPr>
              <a:solidFill>
                <a:srgbClr val="43FF98"/>
              </a:solidFill>
              <a:ln>
                <a:noFill/>
              </a:ln>
              <a:effectLst/>
            </c:spPr>
            <c:extLst>
              <c:ext xmlns:c16="http://schemas.microsoft.com/office/drawing/2014/chart" uri="{C3380CC4-5D6E-409C-BE32-E72D297353CC}">
                <c16:uniqueId val="{00000005-FE16-4064-939D-29F0AFDFA7CA}"/>
              </c:ext>
            </c:extLst>
          </c:dPt>
          <c:dPt>
            <c:idx val="2"/>
            <c:invertIfNegative val="0"/>
            <c:bubble3D val="0"/>
            <c:spPr>
              <a:solidFill>
                <a:srgbClr val="85CBFF"/>
              </a:solidFill>
              <a:ln>
                <a:noFill/>
              </a:ln>
              <a:effectLst/>
            </c:spPr>
            <c:extLst>
              <c:ext xmlns:c16="http://schemas.microsoft.com/office/drawing/2014/chart" uri="{C3380CC4-5D6E-409C-BE32-E72D297353CC}">
                <c16:uniqueId val="{0000000D-C05F-4566-A485-2EFC5E992A16}"/>
              </c:ext>
            </c:extLst>
          </c:dPt>
          <c:dPt>
            <c:idx val="3"/>
            <c:invertIfNegative val="0"/>
            <c:bubble3D val="0"/>
            <c:spPr>
              <a:solidFill>
                <a:srgbClr val="FFA7A7"/>
              </a:solidFill>
              <a:ln>
                <a:noFill/>
              </a:ln>
              <a:effectLst/>
            </c:spPr>
            <c:extLst>
              <c:ext xmlns:c16="http://schemas.microsoft.com/office/drawing/2014/chart" uri="{C3380CC4-5D6E-409C-BE32-E72D297353CC}">
                <c16:uniqueId val="{00000016-C05F-4566-A485-2EFC5E992A16}"/>
              </c:ext>
            </c:extLst>
          </c:dPt>
          <c:dPt>
            <c:idx val="4"/>
            <c:invertIfNegative val="0"/>
            <c:bubble3D val="0"/>
            <c:spPr>
              <a:solidFill>
                <a:srgbClr val="FFDE75"/>
              </a:solidFill>
              <a:ln>
                <a:noFill/>
              </a:ln>
              <a:effectLst/>
            </c:spPr>
            <c:extLst>
              <c:ext xmlns:c16="http://schemas.microsoft.com/office/drawing/2014/chart" uri="{C3380CC4-5D6E-409C-BE32-E72D297353CC}">
                <c16:uniqueId val="{00000018-C05F-4566-A485-2EFC5E992A1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'[1]R-ELPA Dist Achieve'!$A$3:$A$7</c:f>
              <c:strCache>
                <c:ptCount val="5"/>
                <c:pt idx="0">
                  <c:v>Province
(*N=4951)</c:v>
                </c:pt>
                <c:pt idx="1">
                  <c:v>ASD-N
(*N=539)</c:v>
                </c:pt>
                <c:pt idx="2">
                  <c:v>ASD-E
(*N=1178)</c:v>
                </c:pt>
                <c:pt idx="3">
                  <c:v>ASD-S
(*N=1622)</c:v>
                </c:pt>
                <c:pt idx="4">
                  <c:v>ASD-W
(*N=1612)</c:v>
                </c:pt>
              </c:strCache>
            </c:strRef>
          </c:cat>
          <c:val>
            <c:numRef>
              <c:f>'[1]R-ELPA Dist Achieve'!$C$3:$C$7</c:f>
              <c:numCache>
                <c:formatCode>General</c:formatCode>
                <c:ptCount val="5"/>
                <c:pt idx="0">
                  <c:v>78.3</c:v>
                </c:pt>
                <c:pt idx="1">
                  <c:v>75.7</c:v>
                </c:pt>
                <c:pt idx="2">
                  <c:v>78.400000000000006</c:v>
                </c:pt>
                <c:pt idx="3">
                  <c:v>79.599999999999994</c:v>
                </c:pt>
                <c:pt idx="4">
                  <c:v>78.5</c:v>
                </c:pt>
              </c:numCache>
            </c:numRef>
          </c:val>
          <c:extLst>
            <c:ext xmlns:c16="http://schemas.microsoft.com/office/drawing/2014/chart" uri="{C3380CC4-5D6E-409C-BE32-E72D297353CC}">
              <c16:uniqueId val="{00000000-F050-4C2B-846A-8487A55BEE65}"/>
            </c:ext>
          </c:extLst>
        </c:ser>
        <c:ser>
          <c:idx val="1"/>
          <c:order val="1"/>
          <c:tx>
            <c:strRef>
              <c:f>'Z:\English Evaluation - Évaluation Anglais\Share\1. DATA FOLDER - RESULTS\d. Release of Results\2018-2019 Release of Results\Excel Files\[2006-2019 G9 ELPA Results.xlsx]R-ELPA Dist Achieve'!$D$2</c:f>
              <c:strCache>
                <c:ptCount val="1"/>
                <c:pt idx="0">
                  <c:v>2015-16</c:v>
                </c:pt>
              </c:strCache>
            </c:strRef>
          </c:tx>
          <c:spPr>
            <a:solidFill>
              <a:srgbClr val="000000">
                <a:lumMod val="65000"/>
                <a:lumOff val="35000"/>
              </a:srgbClr>
            </a:solidFill>
            <a:ln>
              <a:noFill/>
            </a:ln>
            <a:effectLst/>
          </c:spPr>
          <c:invertIfNegative val="0"/>
          <c:dPt>
            <c:idx val="1"/>
            <c:invertIfNegative val="0"/>
            <c:bubble3D val="0"/>
            <c:spPr>
              <a:solidFill>
                <a:srgbClr val="00EE6C"/>
              </a:solidFill>
              <a:ln>
                <a:noFill/>
              </a:ln>
              <a:effectLst/>
            </c:spPr>
            <c:extLst>
              <c:ext xmlns:c16="http://schemas.microsoft.com/office/drawing/2014/chart" uri="{C3380CC4-5D6E-409C-BE32-E72D297353CC}">
                <c16:uniqueId val="{00000004-FE16-4064-939D-29F0AFDFA7CA}"/>
              </c:ext>
            </c:extLst>
          </c:dPt>
          <c:dPt>
            <c:idx val="2"/>
            <c:invertIfNegative val="0"/>
            <c:bubble3D val="0"/>
            <c:spPr>
              <a:solidFill>
                <a:srgbClr val="4BB2FF"/>
              </a:solidFill>
              <a:ln>
                <a:noFill/>
              </a:ln>
              <a:effectLst/>
            </c:spPr>
            <c:extLst>
              <c:ext xmlns:c16="http://schemas.microsoft.com/office/drawing/2014/chart" uri="{C3380CC4-5D6E-409C-BE32-E72D297353CC}">
                <c16:uniqueId val="{0000000C-C05F-4566-A485-2EFC5E992A16}"/>
              </c:ext>
            </c:extLst>
          </c:dPt>
          <c:dPt>
            <c:idx val="3"/>
            <c:invertIfNegative val="0"/>
            <c:bubble3D val="0"/>
            <c:spPr>
              <a:solidFill>
                <a:srgbClr val="FF6D6D"/>
              </a:solidFill>
              <a:ln>
                <a:noFill/>
              </a:ln>
              <a:effectLst/>
            </c:spPr>
            <c:extLst>
              <c:ext xmlns:c16="http://schemas.microsoft.com/office/drawing/2014/chart" uri="{C3380CC4-5D6E-409C-BE32-E72D297353CC}">
                <c16:uniqueId val="{00000015-C05F-4566-A485-2EFC5E992A16}"/>
              </c:ext>
            </c:extLst>
          </c:dPt>
          <c:dPt>
            <c:idx val="4"/>
            <c:invertIfNegative val="0"/>
            <c:bubble3D val="0"/>
            <c:spPr>
              <a:solidFill>
                <a:srgbClr val="FFD03B"/>
              </a:solidFill>
              <a:ln>
                <a:noFill/>
              </a:ln>
              <a:effectLst/>
            </c:spPr>
            <c:extLst>
              <c:ext xmlns:c16="http://schemas.microsoft.com/office/drawing/2014/chart" uri="{C3380CC4-5D6E-409C-BE32-E72D297353CC}">
                <c16:uniqueId val="{0000001C-C05F-4566-A485-2EFC5E992A1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'[1]R-ELPA Dist Achieve'!$A$3:$A$7</c:f>
              <c:strCache>
                <c:ptCount val="5"/>
                <c:pt idx="0">
                  <c:v>Province
(*N=4951)</c:v>
                </c:pt>
                <c:pt idx="1">
                  <c:v>ASD-N
(*N=539)</c:v>
                </c:pt>
                <c:pt idx="2">
                  <c:v>ASD-E
(*N=1178)</c:v>
                </c:pt>
                <c:pt idx="3">
                  <c:v>ASD-S
(*N=1622)</c:v>
                </c:pt>
                <c:pt idx="4">
                  <c:v>ASD-W
(*N=1612)</c:v>
                </c:pt>
              </c:strCache>
            </c:strRef>
          </c:cat>
          <c:val>
            <c:numRef>
              <c:f>'[1]R-ELPA Dist Achieve'!$D$3:$D$7</c:f>
              <c:numCache>
                <c:formatCode>General</c:formatCode>
                <c:ptCount val="5"/>
                <c:pt idx="0">
                  <c:v>80.400000000000006</c:v>
                </c:pt>
                <c:pt idx="1">
                  <c:v>77.3</c:v>
                </c:pt>
                <c:pt idx="2">
                  <c:v>79.900000000000006</c:v>
                </c:pt>
                <c:pt idx="3">
                  <c:v>79.8</c:v>
                </c:pt>
                <c:pt idx="4">
                  <c:v>82.8</c:v>
                </c:pt>
              </c:numCache>
            </c:numRef>
          </c:val>
          <c:extLst>
            <c:ext xmlns:c16="http://schemas.microsoft.com/office/drawing/2014/chart" uri="{C3380CC4-5D6E-409C-BE32-E72D297353CC}">
              <c16:uniqueId val="{00000001-F050-4C2B-846A-8487A55BEE65}"/>
            </c:ext>
          </c:extLst>
        </c:ser>
        <c:ser>
          <c:idx val="2"/>
          <c:order val="2"/>
          <c:tx>
            <c:strRef>
              <c:f>'Z:\English Evaluation - Évaluation Anglais\Share\1. DATA FOLDER - RESULTS\d. Release of Results\2018-2019 Release of Results\Excel Files\[2006-2019 G9 ELPA Results.xlsx]R-ELPA Dist Achieve'!$E$2</c:f>
              <c:strCache>
                <c:ptCount val="1"/>
                <c:pt idx="0">
                  <c:v>2016-17</c:v>
                </c:pt>
              </c:strCache>
            </c:strRef>
          </c:tx>
          <c:spPr>
            <a:solidFill>
              <a:srgbClr val="000000">
                <a:lumMod val="75000"/>
                <a:lumOff val="25000"/>
              </a:srgbClr>
            </a:solidFill>
            <a:ln>
              <a:noFill/>
            </a:ln>
            <a:effectLst/>
          </c:spPr>
          <c:invertIfNegative val="0"/>
          <c:dPt>
            <c:idx val="1"/>
            <c:invertIfNegative val="0"/>
            <c:bubble3D val="0"/>
            <c:spPr>
              <a:solidFill>
                <a:srgbClr val="00C459"/>
              </a:solidFill>
              <a:ln>
                <a:noFill/>
              </a:ln>
              <a:effectLst/>
            </c:spPr>
            <c:extLst>
              <c:ext xmlns:c16="http://schemas.microsoft.com/office/drawing/2014/chart" uri="{C3380CC4-5D6E-409C-BE32-E72D297353CC}">
                <c16:uniqueId val="{00000003-FE16-4064-939D-29F0AFDFA7CA}"/>
              </c:ext>
            </c:extLst>
          </c:dPt>
          <c:dPt>
            <c:idx val="2"/>
            <c:invertIfNegative val="0"/>
            <c:bubble3D val="0"/>
            <c:spPr>
              <a:solidFill>
                <a:srgbClr val="008DF6"/>
              </a:solidFill>
              <a:ln>
                <a:noFill/>
              </a:ln>
              <a:effectLst/>
            </c:spPr>
            <c:extLst>
              <c:ext xmlns:c16="http://schemas.microsoft.com/office/drawing/2014/chart" uri="{C3380CC4-5D6E-409C-BE32-E72D297353CC}">
                <c16:uniqueId val="{0000000B-C05F-4566-A485-2EFC5E992A16}"/>
              </c:ext>
            </c:extLst>
          </c:dPt>
          <c:dPt>
            <c:idx val="3"/>
            <c:invertIfNegative val="0"/>
            <c:bubble3D val="0"/>
            <c:spPr>
              <a:solidFill>
                <a:srgbClr val="FF5353"/>
              </a:solidFill>
              <a:ln>
                <a:noFill/>
              </a:ln>
              <a:effectLst/>
            </c:spPr>
            <c:extLst>
              <c:ext xmlns:c16="http://schemas.microsoft.com/office/drawing/2014/chart" uri="{C3380CC4-5D6E-409C-BE32-E72D297353CC}">
                <c16:uniqueId val="{00000014-C05F-4566-A485-2EFC5E992A16}"/>
              </c:ext>
            </c:extLst>
          </c:dPt>
          <c:dPt>
            <c:idx val="4"/>
            <c:invertIfNegative val="0"/>
            <c:bubble3D val="0"/>
            <c:spPr>
              <a:solidFill>
                <a:srgbClr val="FFD13F"/>
              </a:solidFill>
              <a:ln>
                <a:noFill/>
              </a:ln>
              <a:effectLst/>
            </c:spPr>
            <c:extLst>
              <c:ext xmlns:c16="http://schemas.microsoft.com/office/drawing/2014/chart" uri="{C3380CC4-5D6E-409C-BE32-E72D297353CC}">
                <c16:uniqueId val="{0000001B-C05F-4566-A485-2EFC5E992A1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'[1]R-ELPA Dist Achieve'!$A$3:$A$7</c:f>
              <c:strCache>
                <c:ptCount val="5"/>
                <c:pt idx="0">
                  <c:v>Province
(*N=4951)</c:v>
                </c:pt>
                <c:pt idx="1">
                  <c:v>ASD-N
(*N=539)</c:v>
                </c:pt>
                <c:pt idx="2">
                  <c:v>ASD-E
(*N=1178)</c:v>
                </c:pt>
                <c:pt idx="3">
                  <c:v>ASD-S
(*N=1622)</c:v>
                </c:pt>
                <c:pt idx="4">
                  <c:v>ASD-W
(*N=1612)</c:v>
                </c:pt>
              </c:strCache>
            </c:strRef>
          </c:cat>
          <c:val>
            <c:numRef>
              <c:f>'[1]R-ELPA Dist Achieve'!$E$3:$E$7</c:f>
              <c:numCache>
                <c:formatCode>General</c:formatCode>
                <c:ptCount val="5"/>
                <c:pt idx="0">
                  <c:v>80.5</c:v>
                </c:pt>
                <c:pt idx="1">
                  <c:v>75.099999999999994</c:v>
                </c:pt>
                <c:pt idx="2">
                  <c:v>82.2</c:v>
                </c:pt>
                <c:pt idx="3">
                  <c:v>81.400000000000006</c:v>
                </c:pt>
                <c:pt idx="4">
                  <c:v>80.599999999999994</c:v>
                </c:pt>
              </c:numCache>
            </c:numRef>
          </c:val>
          <c:extLst>
            <c:ext xmlns:c16="http://schemas.microsoft.com/office/drawing/2014/chart" uri="{C3380CC4-5D6E-409C-BE32-E72D297353CC}">
              <c16:uniqueId val="{00000002-F050-4C2B-846A-8487A55BEE65}"/>
            </c:ext>
          </c:extLst>
        </c:ser>
        <c:ser>
          <c:idx val="3"/>
          <c:order val="3"/>
          <c:tx>
            <c:strRef>
              <c:f>'Z:\English Evaluation - Évaluation Anglais\Share\1. DATA FOLDER - RESULTS\d. Release of Results\2018-2019 Release of Results\Excel Files\[2006-2019 G9 ELPA Results.xlsx]R-ELPA Dist Achieve'!$F$2</c:f>
              <c:strCache>
                <c:ptCount val="1"/>
                <c:pt idx="0">
                  <c:v>2017-18</c:v>
                </c:pt>
              </c:strCache>
            </c:strRef>
          </c:tx>
          <c:spPr>
            <a:solidFill>
              <a:srgbClr val="000000">
                <a:lumMod val="85000"/>
                <a:lumOff val="15000"/>
              </a:srgbClr>
            </a:solidFill>
            <a:ln>
              <a:noFill/>
            </a:ln>
            <a:effectLst/>
          </c:spPr>
          <c:invertIfNegative val="0"/>
          <c:dPt>
            <c:idx val="1"/>
            <c:invertIfNegative val="0"/>
            <c:bubble3D val="0"/>
            <c:spPr>
              <a:solidFill>
                <a:srgbClr val="009A46"/>
              </a:solidFill>
              <a:ln>
                <a:noFill/>
              </a:ln>
              <a:effectLst/>
            </c:spPr>
            <c:extLst>
              <c:ext xmlns:c16="http://schemas.microsoft.com/office/drawing/2014/chart" uri="{C3380CC4-5D6E-409C-BE32-E72D297353CC}">
                <c16:uniqueId val="{00000002-FE16-4064-939D-29F0AFDFA7CA}"/>
              </c:ext>
            </c:extLst>
          </c:dPt>
          <c:dPt>
            <c:idx val="2"/>
            <c:invertIfNegative val="0"/>
            <c:bubble3D val="0"/>
            <c:spPr>
              <a:solidFill>
                <a:srgbClr val="0070C0"/>
              </a:solidFill>
              <a:ln>
                <a:noFill/>
              </a:ln>
              <a:effectLst/>
            </c:spPr>
            <c:extLst>
              <c:ext xmlns:c16="http://schemas.microsoft.com/office/drawing/2014/chart" uri="{C3380CC4-5D6E-409C-BE32-E72D297353CC}">
                <c16:uniqueId val="{0000000A-C05F-4566-A485-2EFC5E992A16}"/>
              </c:ext>
            </c:extLst>
          </c:dPt>
          <c:dPt>
            <c:idx val="3"/>
            <c:invertIfNegative val="0"/>
            <c:bubble3D val="0"/>
            <c:spPr>
              <a:solidFill>
                <a:srgbClr val="FF0000"/>
              </a:solidFill>
              <a:ln>
                <a:noFill/>
              </a:ln>
              <a:effectLst/>
            </c:spPr>
            <c:extLst>
              <c:ext xmlns:c16="http://schemas.microsoft.com/office/drawing/2014/chart" uri="{C3380CC4-5D6E-409C-BE32-E72D297353CC}">
                <c16:uniqueId val="{00000013-C05F-4566-A485-2EFC5E992A16}"/>
              </c:ext>
            </c:extLst>
          </c:dPt>
          <c:dPt>
            <c:idx val="4"/>
            <c:invertIfNegative val="0"/>
            <c:bubble3D val="0"/>
            <c:spPr>
              <a:solidFill>
                <a:srgbClr val="FFC000"/>
              </a:solidFill>
              <a:ln>
                <a:noFill/>
              </a:ln>
              <a:effectLst/>
            </c:spPr>
            <c:extLst>
              <c:ext xmlns:c16="http://schemas.microsoft.com/office/drawing/2014/chart" uri="{C3380CC4-5D6E-409C-BE32-E72D297353CC}">
                <c16:uniqueId val="{0000001A-C05F-4566-A485-2EFC5E992A1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'[1]R-ELPA Dist Achieve'!$A$3:$A$7</c:f>
              <c:strCache>
                <c:ptCount val="5"/>
                <c:pt idx="0">
                  <c:v>Province
(*N=4951)</c:v>
                </c:pt>
                <c:pt idx="1">
                  <c:v>ASD-N
(*N=539)</c:v>
                </c:pt>
                <c:pt idx="2">
                  <c:v>ASD-E
(*N=1178)</c:v>
                </c:pt>
                <c:pt idx="3">
                  <c:v>ASD-S
(*N=1622)</c:v>
                </c:pt>
                <c:pt idx="4">
                  <c:v>ASD-W
(*N=1612)</c:v>
                </c:pt>
              </c:strCache>
            </c:strRef>
          </c:cat>
          <c:val>
            <c:numRef>
              <c:f>'[1]R-ELPA Dist Achieve'!$F$3:$F$7</c:f>
              <c:numCache>
                <c:formatCode>General</c:formatCode>
                <c:ptCount val="5"/>
                <c:pt idx="0">
                  <c:v>80.599999999999994</c:v>
                </c:pt>
                <c:pt idx="1">
                  <c:v>79.5</c:v>
                </c:pt>
                <c:pt idx="2">
                  <c:v>80.2</c:v>
                </c:pt>
                <c:pt idx="3">
                  <c:v>81.900000000000006</c:v>
                </c:pt>
                <c:pt idx="4">
                  <c:v>80</c:v>
                </c:pt>
              </c:numCache>
            </c:numRef>
          </c:val>
          <c:extLst>
            <c:ext xmlns:c16="http://schemas.microsoft.com/office/drawing/2014/chart" uri="{C3380CC4-5D6E-409C-BE32-E72D297353CC}">
              <c16:uniqueId val="{00000003-F050-4C2B-846A-8487A55BEE65}"/>
            </c:ext>
          </c:extLst>
        </c:ser>
        <c:ser>
          <c:idx val="4"/>
          <c:order val="4"/>
          <c:tx>
            <c:strRef>
              <c:f>'Z:\English Evaluation - Évaluation Anglais\Share\1. DATA FOLDER - RESULTS\d. Release of Results\2018-2019 Release of Results\Excel Files\[2006-2019 G9 ELPA Results.xlsx]R-ELPA Dist Achieve'!$G$2</c:f>
              <c:strCache>
                <c:ptCount val="1"/>
                <c:pt idx="0">
                  <c:v>2018-19*</c:v>
                </c:pt>
              </c:strCache>
            </c:strRef>
          </c:tx>
          <c:spPr>
            <a:solidFill>
              <a:srgbClr val="002060"/>
            </a:solidFill>
            <a:ln>
              <a:noFill/>
            </a:ln>
            <a:effectLst/>
          </c:spPr>
          <c:invertIfNegative val="0"/>
          <c:dPt>
            <c:idx val="0"/>
            <c:invertIfNegative val="0"/>
            <c:bubble3D val="0"/>
            <c:spPr>
              <a:solidFill>
                <a:srgbClr val="000000"/>
              </a:solidFill>
              <a:ln>
                <a:noFill/>
              </a:ln>
              <a:effectLst/>
            </c:spPr>
            <c:extLst>
              <c:ext xmlns:c16="http://schemas.microsoft.com/office/drawing/2014/chart" uri="{C3380CC4-5D6E-409C-BE32-E72D297353CC}">
                <c16:uniqueId val="{00000011-C05F-4566-A485-2EFC5E992A16}"/>
              </c:ext>
            </c:extLst>
          </c:dPt>
          <c:dPt>
            <c:idx val="1"/>
            <c:invertIfNegative val="0"/>
            <c:bubble3D val="0"/>
            <c:spPr>
              <a:solidFill>
                <a:srgbClr val="00B050"/>
              </a:solidFill>
              <a:ln>
                <a:noFill/>
              </a:ln>
              <a:effectLst/>
            </c:spPr>
            <c:extLst>
              <c:ext xmlns:c16="http://schemas.microsoft.com/office/drawing/2014/chart" uri="{C3380CC4-5D6E-409C-BE32-E72D297353CC}">
                <c16:uniqueId val="{00000017-C05F-4566-A485-2EFC5E992A16}"/>
              </c:ext>
            </c:extLst>
          </c:dPt>
          <c:dPt>
            <c:idx val="3"/>
            <c:invertIfNegative val="0"/>
            <c:bubble3D val="0"/>
            <c:spPr>
              <a:solidFill>
                <a:srgbClr val="C00000"/>
              </a:solidFill>
              <a:ln>
                <a:noFill/>
              </a:ln>
              <a:effectLst/>
            </c:spPr>
            <c:extLst>
              <c:ext xmlns:c16="http://schemas.microsoft.com/office/drawing/2014/chart" uri="{C3380CC4-5D6E-409C-BE32-E72D297353CC}">
                <c16:uniqueId val="{00000012-C05F-4566-A485-2EFC5E992A16}"/>
              </c:ext>
            </c:extLst>
          </c:dPt>
          <c:dPt>
            <c:idx val="4"/>
            <c:invertIfNegative val="0"/>
            <c:bubble3D val="0"/>
            <c:spPr>
              <a:solidFill>
                <a:srgbClr val="BC8F00"/>
              </a:solidFill>
              <a:ln>
                <a:noFill/>
              </a:ln>
              <a:effectLst/>
            </c:spPr>
            <c:extLst>
              <c:ext xmlns:c16="http://schemas.microsoft.com/office/drawing/2014/chart" uri="{C3380CC4-5D6E-409C-BE32-E72D297353CC}">
                <c16:uniqueId val="{00000019-C05F-4566-A485-2EFC5E992A1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'[1]R-ELPA Dist Achieve'!$A$3:$A$7</c:f>
              <c:strCache>
                <c:ptCount val="5"/>
                <c:pt idx="0">
                  <c:v>Province
(*N=4951)</c:v>
                </c:pt>
                <c:pt idx="1">
                  <c:v>ASD-N
(*N=539)</c:v>
                </c:pt>
                <c:pt idx="2">
                  <c:v>ASD-E
(*N=1178)</c:v>
                </c:pt>
                <c:pt idx="3">
                  <c:v>ASD-S
(*N=1622)</c:v>
                </c:pt>
                <c:pt idx="4">
                  <c:v>ASD-W
(*N=1612)</c:v>
                </c:pt>
              </c:strCache>
            </c:strRef>
          </c:cat>
          <c:val>
            <c:numRef>
              <c:f>'[1]R-ELPA Dist Achieve'!$G$3:$G$7</c:f>
              <c:numCache>
                <c:formatCode>General</c:formatCode>
                <c:ptCount val="5"/>
                <c:pt idx="0">
                  <c:v>73.599999999999994</c:v>
                </c:pt>
                <c:pt idx="1">
                  <c:v>69.400000000000006</c:v>
                </c:pt>
                <c:pt idx="2">
                  <c:v>72.599999999999994</c:v>
                </c:pt>
                <c:pt idx="3">
                  <c:v>75.3</c:v>
                </c:pt>
                <c:pt idx="4">
                  <c:v>73.599999999999994</c:v>
                </c:pt>
              </c:numCache>
            </c:numRef>
          </c:val>
          <c:extLst>
            <c:ext xmlns:c16="http://schemas.microsoft.com/office/drawing/2014/chart" uri="{C3380CC4-5D6E-409C-BE32-E72D297353CC}">
              <c16:uniqueId val="{00000004-F050-4C2B-846A-8487A55BEE65}"/>
            </c:ext>
          </c:extLst>
        </c:ser>
        <c:dLbls>
          <c:dLblPos val="outEnd"/>
          <c:showLegendKey val="0"/>
          <c:showVal val="1"/>
          <c:showCatName val="0"/>
          <c:showSerName val="0"/>
          <c:showPercent val="0"/>
          <c:showBubbleSize val="0"/>
        </c:dLbls>
        <c:gapWidth val="50"/>
        <c:overlap val="-27"/>
        <c:axId val="590036408"/>
        <c:axId val="590035752"/>
      </c:barChart>
      <c:catAx>
        <c:axId val="59003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0035752"/>
        <c:crosses val="autoZero"/>
        <c:auto val="1"/>
        <c:lblAlgn val="ctr"/>
        <c:lblOffset val="100"/>
        <c:noMultiLvlLbl val="0"/>
      </c:catAx>
      <c:valAx>
        <c:axId val="590035752"/>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CA" b="1">
                    <a:solidFill>
                      <a:schemeClr val="tx1"/>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0036408"/>
        <c:crosses val="autoZero"/>
        <c:crossBetween val="between"/>
        <c:majorUnit val="20"/>
      </c:valAx>
      <c:spPr>
        <a:noFill/>
        <a:ln>
          <a:noFill/>
        </a:ln>
        <a:effectLst/>
      </c:spPr>
    </c:plotArea>
    <c:legend>
      <c:legendPos val="r"/>
      <c:legendEntry>
        <c:idx val="0"/>
        <c:txPr>
          <a:bodyPr rot="0" spcFirstLastPara="1" vertOverflow="ellipsis" vert="horz" wrap="square" anchor="ctr" anchorCtr="1"/>
          <a:lstStyle/>
          <a:p>
            <a:pPr>
              <a:defRPr lang="en-CA"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91000362023712555"/>
          <c:y val="0.2706791338582677"/>
          <c:w val="8.1375690107702056E-2"/>
          <c:h val="0.4978081465778316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Arial" panose="020B0604020202020204" pitchFamily="34" charset="0"/>
                <a:ea typeface="+mn-ea"/>
                <a:cs typeface="Arial" panose="020B0604020202020204" pitchFamily="34" charset="0"/>
              </a:defRPr>
            </a:pPr>
            <a:r>
              <a:rPr lang="en-CA" sz="1600" dirty="0"/>
              <a:t>Reading Scores 2007-2016</a:t>
            </a:r>
          </a:p>
        </c:rich>
      </c:tx>
      <c:layout>
        <c:manualLayout>
          <c:xMode val="edge"/>
          <c:yMode val="edge"/>
          <c:x val="0.40827124174777429"/>
          <c:y val="1.6393442622950821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1"/>
          <c:order val="0"/>
          <c:tx>
            <c:strRef>
              <c:f>Reading!$B$6:$D$6</c:f>
              <c:strCache>
                <c:ptCount val="3"/>
                <c:pt idx="0">
                  <c:v>Anglophone</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numRef>
              <c:f>Reading!$E$4:$H$4</c:f>
              <c:numCache>
                <c:formatCode>0</c:formatCode>
                <c:ptCount val="4"/>
                <c:pt idx="0">
                  <c:v>2007</c:v>
                </c:pt>
                <c:pt idx="1">
                  <c:v>2010</c:v>
                </c:pt>
                <c:pt idx="2">
                  <c:v>2013</c:v>
                </c:pt>
                <c:pt idx="3">
                  <c:v>2016</c:v>
                </c:pt>
              </c:numCache>
            </c:numRef>
          </c:cat>
          <c:val>
            <c:numRef>
              <c:f>Reading!$E$6:$H$6</c:f>
              <c:numCache>
                <c:formatCode>0</c:formatCode>
                <c:ptCount val="4"/>
                <c:pt idx="0">
                  <c:v>471</c:v>
                </c:pt>
                <c:pt idx="1">
                  <c:v>486</c:v>
                </c:pt>
                <c:pt idx="2">
                  <c:v>466</c:v>
                </c:pt>
                <c:pt idx="3">
                  <c:v>498</c:v>
                </c:pt>
              </c:numCache>
            </c:numRef>
          </c:val>
          <c:smooth val="0"/>
          <c:extLst>
            <c:ext xmlns:c16="http://schemas.microsoft.com/office/drawing/2014/chart" uri="{C3380CC4-5D6E-409C-BE32-E72D297353CC}">
              <c16:uniqueId val="{00000000-5D53-46FE-8B0B-E92E49FE28D4}"/>
            </c:ext>
          </c:extLst>
        </c:ser>
        <c:ser>
          <c:idx val="2"/>
          <c:order val="1"/>
          <c:tx>
            <c:strRef>
              <c:f>Reading!$B$7:$D$7</c:f>
              <c:strCache>
                <c:ptCount val="3"/>
                <c:pt idx="0">
                  <c:v>Francophone</c:v>
                </c:pt>
              </c:strCache>
            </c:strRef>
          </c:tx>
          <c:spPr>
            <a:ln w="28575" cap="rnd">
              <a:solidFill>
                <a:srgbClr val="F79646"/>
              </a:solidFill>
              <a:round/>
            </a:ln>
            <a:effectLst/>
          </c:spPr>
          <c:marker>
            <c:symbol val="circle"/>
            <c:size val="5"/>
            <c:spPr>
              <a:solidFill>
                <a:srgbClr val="F79646"/>
              </a:solidFill>
              <a:ln w="9525">
                <a:solidFill>
                  <a:srgbClr val="F79646"/>
                </a:solidFill>
              </a:ln>
              <a:effectLst/>
            </c:spPr>
          </c:marker>
          <c:cat>
            <c:numRef>
              <c:f>Reading!$E$4:$H$4</c:f>
              <c:numCache>
                <c:formatCode>0</c:formatCode>
                <c:ptCount val="4"/>
                <c:pt idx="0">
                  <c:v>2007</c:v>
                </c:pt>
                <c:pt idx="1">
                  <c:v>2010</c:v>
                </c:pt>
                <c:pt idx="2">
                  <c:v>2013</c:v>
                </c:pt>
                <c:pt idx="3">
                  <c:v>2016</c:v>
                </c:pt>
              </c:numCache>
            </c:numRef>
          </c:cat>
          <c:val>
            <c:numRef>
              <c:f>Reading!$E$7:$H$7</c:f>
              <c:numCache>
                <c:formatCode>0</c:formatCode>
                <c:ptCount val="4"/>
                <c:pt idx="0">
                  <c:v>470</c:v>
                </c:pt>
                <c:pt idx="1">
                  <c:v>464</c:v>
                </c:pt>
                <c:pt idx="2">
                  <c:v>485</c:v>
                </c:pt>
                <c:pt idx="3">
                  <c:v>467</c:v>
                </c:pt>
              </c:numCache>
            </c:numRef>
          </c:val>
          <c:smooth val="0"/>
          <c:extLst>
            <c:ext xmlns:c16="http://schemas.microsoft.com/office/drawing/2014/chart" uri="{C3380CC4-5D6E-409C-BE32-E72D297353CC}">
              <c16:uniqueId val="{00000001-5D53-46FE-8B0B-E92E49FE28D4}"/>
            </c:ext>
          </c:extLst>
        </c:ser>
        <c:ser>
          <c:idx val="3"/>
          <c:order val="2"/>
          <c:tx>
            <c:strRef>
              <c:f>Reading!$B$8:$D$8</c:f>
              <c:strCache>
                <c:ptCount val="3"/>
                <c:pt idx="0">
                  <c:v>New Brunswick (combined)</c:v>
                </c:pt>
              </c:strCache>
            </c:strRef>
          </c:tx>
          <c:spPr>
            <a:ln w="28575" cap="rnd">
              <a:solidFill>
                <a:srgbClr val="000000"/>
              </a:solidFill>
              <a:prstDash val="sysDash"/>
              <a:round/>
            </a:ln>
            <a:effectLst/>
          </c:spPr>
          <c:marker>
            <c:symbol val="circle"/>
            <c:size val="5"/>
            <c:spPr>
              <a:solidFill>
                <a:srgbClr val="000000"/>
              </a:solidFill>
              <a:ln w="9525">
                <a:solidFill>
                  <a:srgbClr val="000000"/>
                </a:solidFill>
                <a:prstDash val="sysDash"/>
              </a:ln>
              <a:effectLst/>
            </c:spPr>
          </c:marker>
          <c:cat>
            <c:numRef>
              <c:f>Reading!$E$4:$H$4</c:f>
              <c:numCache>
                <c:formatCode>0</c:formatCode>
                <c:ptCount val="4"/>
                <c:pt idx="0">
                  <c:v>2007</c:v>
                </c:pt>
                <c:pt idx="1">
                  <c:v>2010</c:v>
                </c:pt>
                <c:pt idx="2">
                  <c:v>2013</c:v>
                </c:pt>
                <c:pt idx="3">
                  <c:v>2016</c:v>
                </c:pt>
              </c:numCache>
            </c:numRef>
          </c:cat>
          <c:val>
            <c:numRef>
              <c:f>Reading!$E$8:$H$8</c:f>
              <c:numCache>
                <c:formatCode>0</c:formatCode>
                <c:ptCount val="4"/>
                <c:pt idx="0">
                  <c:v>471</c:v>
                </c:pt>
                <c:pt idx="1">
                  <c:v>479</c:v>
                </c:pt>
                <c:pt idx="2">
                  <c:v>471</c:v>
                </c:pt>
                <c:pt idx="3">
                  <c:v>489</c:v>
                </c:pt>
              </c:numCache>
            </c:numRef>
          </c:val>
          <c:smooth val="0"/>
          <c:extLst>
            <c:ext xmlns:c16="http://schemas.microsoft.com/office/drawing/2014/chart" uri="{C3380CC4-5D6E-409C-BE32-E72D297353CC}">
              <c16:uniqueId val="{00000002-5D53-46FE-8B0B-E92E49FE28D4}"/>
            </c:ext>
          </c:extLst>
        </c:ser>
        <c:ser>
          <c:idx val="4"/>
          <c:order val="3"/>
          <c:tx>
            <c:strRef>
              <c:f>Reading!$B$9:$D$9</c:f>
              <c:strCache>
                <c:ptCount val="3"/>
                <c:pt idx="0">
                  <c:v>Canada</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Reading!$E$4:$H$4</c:f>
              <c:numCache>
                <c:formatCode>0</c:formatCode>
                <c:ptCount val="4"/>
                <c:pt idx="0">
                  <c:v>2007</c:v>
                </c:pt>
                <c:pt idx="1">
                  <c:v>2010</c:v>
                </c:pt>
                <c:pt idx="2">
                  <c:v>2013</c:v>
                </c:pt>
                <c:pt idx="3">
                  <c:v>2016</c:v>
                </c:pt>
              </c:numCache>
            </c:numRef>
          </c:cat>
          <c:val>
            <c:numRef>
              <c:f>Reading!$E$9:$H$9</c:f>
              <c:numCache>
                <c:formatCode>0</c:formatCode>
                <c:ptCount val="4"/>
                <c:pt idx="0">
                  <c:v>512</c:v>
                </c:pt>
                <c:pt idx="1">
                  <c:v>500</c:v>
                </c:pt>
                <c:pt idx="2">
                  <c:v>508</c:v>
                </c:pt>
                <c:pt idx="3">
                  <c:v>507</c:v>
                </c:pt>
              </c:numCache>
            </c:numRef>
          </c:val>
          <c:smooth val="0"/>
          <c:extLst>
            <c:ext xmlns:c16="http://schemas.microsoft.com/office/drawing/2014/chart" uri="{C3380CC4-5D6E-409C-BE32-E72D297353CC}">
              <c16:uniqueId val="{00000003-5D53-46FE-8B0B-E92E49FE28D4}"/>
            </c:ext>
          </c:extLst>
        </c:ser>
        <c:dLbls>
          <c:showLegendKey val="0"/>
          <c:showVal val="0"/>
          <c:showCatName val="0"/>
          <c:showSerName val="0"/>
          <c:showPercent val="0"/>
          <c:showBubbleSize val="0"/>
        </c:dLbls>
        <c:marker val="1"/>
        <c:smooth val="0"/>
        <c:axId val="519032912"/>
        <c:axId val="519033240"/>
      </c:lineChart>
      <c:catAx>
        <c:axId val="519032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9033240"/>
        <c:crosses val="autoZero"/>
        <c:auto val="1"/>
        <c:lblAlgn val="ctr"/>
        <c:lblOffset val="100"/>
        <c:noMultiLvlLbl val="0"/>
      </c:catAx>
      <c:valAx>
        <c:axId val="519033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90329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0.85151</cdr:x>
      <cdr:y>0.27419</cdr:y>
    </cdr:from>
    <cdr:to>
      <cdr:x>0.93642</cdr:x>
      <cdr:y>0.33871</cdr:y>
    </cdr:to>
    <cdr:sp macro="" textlink="">
      <cdr:nvSpPr>
        <cdr:cNvPr id="2" name="TextBox 1">
          <a:extLst xmlns:a="http://schemas.openxmlformats.org/drawingml/2006/main">
            <a:ext uri="{FF2B5EF4-FFF2-40B4-BE49-F238E27FC236}">
              <a16:creationId xmlns:a16="http://schemas.microsoft.com/office/drawing/2014/main" id="{0D01E2BF-9433-4C8A-8C2C-ED49BFE6F7B5}"/>
            </a:ext>
          </a:extLst>
        </cdr:cNvPr>
        <cdr:cNvSpPr txBox="1"/>
      </cdr:nvSpPr>
      <cdr:spPr>
        <a:xfrm xmlns:a="http://schemas.openxmlformats.org/drawingml/2006/main">
          <a:off x="6877844" y="1295400"/>
          <a:ext cx="685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b="1" dirty="0">
              <a:solidFill>
                <a:srgbClr val="FF0000"/>
              </a:solidFill>
              <a:latin typeface="Arial" panose="020B0604020202020204" pitchFamily="34" charset="0"/>
              <a:cs typeface="Arial" panose="020B0604020202020204" pitchFamily="34" charset="0"/>
            </a:rPr>
            <a:t>ASD-S</a:t>
          </a:r>
        </a:p>
      </cdr:txBody>
    </cdr:sp>
  </cdr:relSizeAnchor>
  <cdr:relSizeAnchor xmlns:cdr="http://schemas.openxmlformats.org/drawingml/2006/chartDrawing">
    <cdr:from>
      <cdr:x>0.85151</cdr:x>
      <cdr:y>0.50098</cdr:y>
    </cdr:from>
    <cdr:to>
      <cdr:x>0.93642</cdr:x>
      <cdr:y>0.56549</cdr:y>
    </cdr:to>
    <cdr:sp macro="" textlink="">
      <cdr:nvSpPr>
        <cdr:cNvPr id="3" name="TextBox 1">
          <a:extLst xmlns:a="http://schemas.openxmlformats.org/drawingml/2006/main">
            <a:ext uri="{FF2B5EF4-FFF2-40B4-BE49-F238E27FC236}">
              <a16:creationId xmlns:a16="http://schemas.microsoft.com/office/drawing/2014/main" id="{FA1DDDEA-FF5E-4170-B022-F8A1A0156297}"/>
            </a:ext>
          </a:extLst>
        </cdr:cNvPr>
        <cdr:cNvSpPr txBox="1"/>
      </cdr:nvSpPr>
      <cdr:spPr>
        <a:xfrm xmlns:a="http://schemas.openxmlformats.org/drawingml/2006/main">
          <a:off x="6877844" y="2366818"/>
          <a:ext cx="685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69AA"/>
              </a:solidFill>
              <a:latin typeface="Arial" panose="020B0604020202020204" pitchFamily="34" charset="0"/>
              <a:cs typeface="Arial" panose="020B0604020202020204" pitchFamily="34" charset="0"/>
            </a:rPr>
            <a:t>ASD-E</a:t>
          </a:r>
        </a:p>
      </cdr:txBody>
    </cdr:sp>
  </cdr:relSizeAnchor>
  <cdr:relSizeAnchor xmlns:cdr="http://schemas.openxmlformats.org/drawingml/2006/chartDrawing">
    <cdr:from>
      <cdr:x>0.85151</cdr:x>
      <cdr:y>0.32258</cdr:y>
    </cdr:from>
    <cdr:to>
      <cdr:x>0.94585</cdr:x>
      <cdr:y>0.3871</cdr:y>
    </cdr:to>
    <cdr:sp macro="" textlink="">
      <cdr:nvSpPr>
        <cdr:cNvPr id="4" name="TextBox 1">
          <a:extLst xmlns:a="http://schemas.openxmlformats.org/drawingml/2006/main">
            <a:ext uri="{FF2B5EF4-FFF2-40B4-BE49-F238E27FC236}">
              <a16:creationId xmlns:a16="http://schemas.microsoft.com/office/drawing/2014/main" id="{FA1DDDEA-FF5E-4170-B022-F8A1A0156297}"/>
            </a:ext>
          </a:extLst>
        </cdr:cNvPr>
        <cdr:cNvSpPr txBox="1"/>
      </cdr:nvSpPr>
      <cdr:spPr>
        <a:xfrm xmlns:a="http://schemas.openxmlformats.org/drawingml/2006/main">
          <a:off x="6877817" y="1523997"/>
          <a:ext cx="762027" cy="3048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79646"/>
              </a:solidFill>
              <a:latin typeface="Arial" panose="020B0604020202020204" pitchFamily="34" charset="0"/>
              <a:cs typeface="Arial" panose="020B0604020202020204" pitchFamily="34" charset="0"/>
            </a:rPr>
            <a:t>ASD-W</a:t>
          </a:r>
        </a:p>
      </cdr:txBody>
    </cdr:sp>
  </cdr:relSizeAnchor>
  <cdr:relSizeAnchor xmlns:cdr="http://schemas.openxmlformats.org/drawingml/2006/chartDrawing">
    <cdr:from>
      <cdr:x>0.85151</cdr:x>
      <cdr:y>0.43548</cdr:y>
    </cdr:from>
    <cdr:to>
      <cdr:x>0.94585</cdr:x>
      <cdr:y>0.5</cdr:y>
    </cdr:to>
    <cdr:sp macro="" textlink="">
      <cdr:nvSpPr>
        <cdr:cNvPr id="5" name="TextBox 1">
          <a:extLst xmlns:a="http://schemas.openxmlformats.org/drawingml/2006/main">
            <a:ext uri="{FF2B5EF4-FFF2-40B4-BE49-F238E27FC236}">
              <a16:creationId xmlns:a16="http://schemas.microsoft.com/office/drawing/2014/main" id="{FA1DDDEA-FF5E-4170-B022-F8A1A0156297}"/>
            </a:ext>
          </a:extLst>
        </cdr:cNvPr>
        <cdr:cNvSpPr txBox="1"/>
      </cdr:nvSpPr>
      <cdr:spPr>
        <a:xfrm xmlns:a="http://schemas.openxmlformats.org/drawingml/2006/main">
          <a:off x="6877844" y="2057400"/>
          <a:ext cx="762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ASD-N</a:t>
          </a:r>
        </a:p>
      </cdr:txBody>
    </cdr:sp>
  </cdr:relSizeAnchor>
</c:userShapes>
</file>

<file path=ppt/drawings/drawing10.xml><?xml version="1.0" encoding="utf-8"?>
<c:userShapes xmlns:c="http://schemas.openxmlformats.org/drawingml/2006/chart">
  <cdr:relSizeAnchor xmlns:cdr="http://schemas.openxmlformats.org/drawingml/2006/chartDrawing">
    <cdr:from>
      <cdr:x>0.07733</cdr:x>
      <cdr:y>0.7716</cdr:y>
    </cdr:from>
    <cdr:to>
      <cdr:x>1</cdr:x>
      <cdr:y>0.9773</cdr:y>
    </cdr:to>
    <cdr:sp macro="" textlink="">
      <cdr:nvSpPr>
        <cdr:cNvPr id="2" name="TextBox 2">
          <a:extLst xmlns:a="http://schemas.openxmlformats.org/drawingml/2006/main">
            <a:ext uri="{FF2B5EF4-FFF2-40B4-BE49-F238E27FC236}">
              <a16:creationId xmlns:a16="http://schemas.microsoft.com/office/drawing/2014/main" id="{0423ACFE-A11E-44A8-94E5-3054F82843DF}"/>
            </a:ext>
          </a:extLst>
        </cdr:cNvPr>
        <cdr:cNvSpPr txBox="1"/>
      </cdr:nvSpPr>
      <cdr:spPr>
        <a:xfrm xmlns:a="http://schemas.openxmlformats.org/drawingml/2006/main">
          <a:off x="624609" y="1270000"/>
          <a:ext cx="7452591"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800" b="1" dirty="0">
              <a:latin typeface="Arial" panose="020B0604020202020204" pitchFamily="34" charset="0"/>
              <a:cs typeface="Arial" panose="020B0604020202020204" pitchFamily="34" charset="0"/>
            </a:rPr>
            <a:t>           Basic                        </a:t>
          </a:r>
          <a:r>
            <a:rPr lang="en-CA" sz="800" b="1" dirty="0" err="1">
              <a:latin typeface="Arial" panose="020B0604020202020204" pitchFamily="34" charset="0"/>
              <a:cs typeface="Arial" panose="020B0604020202020204" pitchFamily="34" charset="0"/>
            </a:rPr>
            <a:t>Basic</a:t>
          </a:r>
          <a:r>
            <a:rPr lang="en-CA" sz="800" b="1" dirty="0">
              <a:latin typeface="Arial" panose="020B0604020202020204" pitchFamily="34" charset="0"/>
              <a:cs typeface="Arial" panose="020B0604020202020204" pitchFamily="34" charset="0"/>
            </a:rPr>
            <a:t>                        Intermediate                </a:t>
          </a:r>
          <a:r>
            <a:rPr lang="en-CA" sz="800" b="1" dirty="0" err="1">
              <a:latin typeface="Arial" panose="020B0604020202020204" pitchFamily="34" charset="0"/>
              <a:cs typeface="Arial" panose="020B0604020202020204" pitchFamily="34" charset="0"/>
            </a:rPr>
            <a:t>Intermediate</a:t>
          </a:r>
          <a:r>
            <a:rPr lang="en-CA" sz="800" b="1" dirty="0">
              <a:latin typeface="Arial" panose="020B0604020202020204" pitchFamily="34" charset="0"/>
              <a:cs typeface="Arial" panose="020B0604020202020204" pitchFamily="34" charset="0"/>
            </a:rPr>
            <a:t>             Advanced                </a:t>
          </a:r>
          <a:r>
            <a:rPr lang="en-CA" sz="800" b="1" dirty="0" err="1">
              <a:latin typeface="Arial" panose="020B0604020202020204" pitchFamily="34" charset="0"/>
              <a:cs typeface="Arial" panose="020B0604020202020204" pitchFamily="34" charset="0"/>
            </a:rPr>
            <a:t>Advanced</a:t>
          </a:r>
          <a:r>
            <a:rPr lang="en-CA" sz="800" b="1" dirty="0">
              <a:latin typeface="Arial" panose="020B0604020202020204" pitchFamily="34" charset="0"/>
              <a:cs typeface="Arial" panose="020B0604020202020204" pitchFamily="34" charset="0"/>
            </a:rPr>
            <a:t>                   Superior </a:t>
          </a:r>
        </a:p>
        <a:p xmlns:a="http://schemas.openxmlformats.org/drawingml/2006/main">
          <a:r>
            <a:rPr lang="en-CA" sz="800" b="1" dirty="0">
              <a:latin typeface="Arial" panose="020B0604020202020204" pitchFamily="34" charset="0"/>
              <a:cs typeface="Arial" panose="020B0604020202020204" pitchFamily="34" charset="0"/>
            </a:rPr>
            <a:t>                                             Plus                                                                  </a:t>
          </a:r>
          <a:r>
            <a:rPr lang="en-CA" sz="800" b="1" dirty="0" err="1">
              <a:latin typeface="Arial" panose="020B0604020202020204" pitchFamily="34" charset="0"/>
              <a:cs typeface="Arial" panose="020B0604020202020204" pitchFamily="34" charset="0"/>
            </a:rPr>
            <a:t>Plus</a:t>
          </a:r>
          <a:r>
            <a:rPr lang="en-CA" sz="800" b="1" dirty="0">
              <a:latin typeface="Arial" panose="020B0604020202020204" pitchFamily="34" charset="0"/>
              <a:cs typeface="Arial" panose="020B0604020202020204" pitchFamily="34" charset="0"/>
            </a:rPr>
            <a:t>                                                             </a:t>
          </a:r>
          <a:r>
            <a:rPr lang="en-CA" sz="800" b="1" dirty="0" err="1">
              <a:latin typeface="Arial" panose="020B0604020202020204" pitchFamily="34" charset="0"/>
              <a:cs typeface="Arial" panose="020B0604020202020204" pitchFamily="34" charset="0"/>
            </a:rPr>
            <a:t>Plus</a:t>
          </a:r>
          <a:endParaRPr lang="en-CA" sz="800" b="1" dirty="0">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0.19583</cdr:x>
      <cdr:y>0.08334</cdr:y>
    </cdr:to>
    <cdr:sp macro="" textlink="">
      <cdr:nvSpPr>
        <cdr:cNvPr id="2" name="TextBox 1">
          <a:extLst xmlns:a="http://schemas.openxmlformats.org/drawingml/2006/main">
            <a:ext uri="{FF2B5EF4-FFF2-40B4-BE49-F238E27FC236}">
              <a16:creationId xmlns:a16="http://schemas.microsoft.com/office/drawing/2014/main" id="{2069E41B-6822-4FA3-B94A-B4A4A76429E2}"/>
            </a:ext>
          </a:extLst>
        </cdr:cNvPr>
        <cdr:cNvSpPr txBox="1"/>
      </cdr:nvSpPr>
      <cdr:spPr>
        <a:xfrm xmlns:a="http://schemas.openxmlformats.org/drawingml/2006/main">
          <a:off x="-417513" y="-1371600"/>
          <a:ext cx="1589530" cy="3810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dirty="0">
              <a:solidFill>
                <a:sysClr val="windowText" lastClr="000000"/>
              </a:solidFill>
              <a:latin typeface="Arial" panose="020B0604020202020204" pitchFamily="34" charset="0"/>
              <a:cs typeface="Arial" panose="020B0604020202020204" pitchFamily="34" charset="0"/>
            </a:rPr>
            <a:t>Percentage</a:t>
          </a:r>
        </a:p>
      </cdr:txBody>
    </cdr:sp>
  </cdr:relSizeAnchor>
  <cdr:relSizeAnchor xmlns:cdr="http://schemas.openxmlformats.org/drawingml/2006/chartDrawing">
    <cdr:from>
      <cdr:x>0</cdr:x>
      <cdr:y>0.91277</cdr:y>
    </cdr:from>
    <cdr:to>
      <cdr:x>0.807</cdr:x>
      <cdr:y>1</cdr:y>
    </cdr:to>
    <cdr:sp macro="" textlink="">
      <cdr:nvSpPr>
        <cdr:cNvPr id="4" name="TextBox 1">
          <a:extLst xmlns:a="http://schemas.openxmlformats.org/drawingml/2006/main">
            <a:ext uri="{FF2B5EF4-FFF2-40B4-BE49-F238E27FC236}">
              <a16:creationId xmlns:a16="http://schemas.microsoft.com/office/drawing/2014/main" id="{590EB3F2-3DFC-4FCD-AFB9-5F670810DA1A}"/>
            </a:ext>
          </a:extLst>
        </cdr:cNvPr>
        <cdr:cNvSpPr txBox="1"/>
      </cdr:nvSpPr>
      <cdr:spPr>
        <a:xfrm xmlns:a="http://schemas.openxmlformats.org/drawingml/2006/main">
          <a:off x="0" y="2503911"/>
          <a:ext cx="3689621" cy="239289"/>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0.19583</cdr:x>
      <cdr:y>0.08334</cdr:y>
    </cdr:to>
    <cdr:sp macro="" textlink="">
      <cdr:nvSpPr>
        <cdr:cNvPr id="2" name="TextBox 1">
          <a:extLst xmlns:a="http://schemas.openxmlformats.org/drawingml/2006/main">
            <a:ext uri="{FF2B5EF4-FFF2-40B4-BE49-F238E27FC236}">
              <a16:creationId xmlns:a16="http://schemas.microsoft.com/office/drawing/2014/main" id="{2069E41B-6822-4FA3-B94A-B4A4A76429E2}"/>
            </a:ext>
          </a:extLst>
        </cdr:cNvPr>
        <cdr:cNvSpPr txBox="1"/>
      </cdr:nvSpPr>
      <cdr:spPr>
        <a:xfrm xmlns:a="http://schemas.openxmlformats.org/drawingml/2006/main">
          <a:off x="-417513" y="-1371600"/>
          <a:ext cx="1589530" cy="3810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dirty="0">
              <a:solidFill>
                <a:sysClr val="windowText" lastClr="000000"/>
              </a:solidFill>
              <a:latin typeface="Arial" panose="020B0604020202020204" pitchFamily="34" charset="0"/>
              <a:cs typeface="Arial" panose="020B0604020202020204" pitchFamily="34" charset="0"/>
            </a:rPr>
            <a:t>Percentage</a:t>
          </a:r>
        </a:p>
      </cdr:txBody>
    </cdr:sp>
  </cdr:relSizeAnchor>
  <cdr:relSizeAnchor xmlns:cdr="http://schemas.openxmlformats.org/drawingml/2006/chartDrawing">
    <cdr:from>
      <cdr:x>0</cdr:x>
      <cdr:y>0.91277</cdr:y>
    </cdr:from>
    <cdr:to>
      <cdr:x>0.807</cdr:x>
      <cdr:y>1</cdr:y>
    </cdr:to>
    <cdr:sp macro="" textlink="">
      <cdr:nvSpPr>
        <cdr:cNvPr id="4" name="TextBox 1">
          <a:extLst xmlns:a="http://schemas.openxmlformats.org/drawingml/2006/main">
            <a:ext uri="{FF2B5EF4-FFF2-40B4-BE49-F238E27FC236}">
              <a16:creationId xmlns:a16="http://schemas.microsoft.com/office/drawing/2014/main" id="{590EB3F2-3DFC-4FCD-AFB9-5F670810DA1A}"/>
            </a:ext>
          </a:extLst>
        </cdr:cNvPr>
        <cdr:cNvSpPr txBox="1"/>
      </cdr:nvSpPr>
      <cdr:spPr>
        <a:xfrm xmlns:a="http://schemas.openxmlformats.org/drawingml/2006/main">
          <a:off x="0" y="2503911"/>
          <a:ext cx="3689621" cy="239289"/>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800" dirty="0">
              <a:latin typeface="Arial" panose="020B0604020202020204" pitchFamily="34" charset="0"/>
              <a:cs typeface="Arial" panose="020B0604020202020204" pitchFamily="34" charset="0"/>
            </a:rPr>
            <a:t>(n) refers to the number of students included</a:t>
          </a:r>
          <a:r>
            <a:rPr lang="en-CA" sz="800" baseline="0" dirty="0">
              <a:latin typeface="Arial" panose="020B0604020202020204" pitchFamily="34" charset="0"/>
              <a:cs typeface="Arial" panose="020B0604020202020204" pitchFamily="34" charset="0"/>
            </a:rPr>
            <a:t> in each district</a:t>
          </a:r>
          <a:endParaRPr lang="en-CA" sz="800" dirty="0">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0.28947</cdr:x>
      <cdr:y>0.10204</cdr:y>
    </cdr:from>
    <cdr:to>
      <cdr:x>0.28947</cdr:x>
      <cdr:y>0.6576</cdr:y>
    </cdr:to>
    <cdr:cxnSp macro="">
      <cdr:nvCxnSpPr>
        <cdr:cNvPr id="3" name="Straight Connector 2">
          <a:extLst xmlns:a="http://schemas.openxmlformats.org/drawingml/2006/main">
            <a:ext uri="{FF2B5EF4-FFF2-40B4-BE49-F238E27FC236}">
              <a16:creationId xmlns:a16="http://schemas.microsoft.com/office/drawing/2014/main" id="{3729C2C5-BC02-4411-A0D4-19D77C241396}"/>
            </a:ext>
          </a:extLst>
        </cdr:cNvPr>
        <cdr:cNvCxnSpPr/>
      </cdr:nvCxnSpPr>
      <cdr:spPr bwMode="auto">
        <a:xfrm xmlns:a="http://schemas.openxmlformats.org/drawingml/2006/main">
          <a:off x="1676400" y="381000"/>
          <a:ext cx="0" cy="2074333"/>
        </a:xfrm>
        <a:prstGeom xmlns:a="http://schemas.openxmlformats.org/drawingml/2006/main" prst="line">
          <a:avLst/>
        </a:prstGeom>
        <a:solidFill xmlns:a="http://schemas.openxmlformats.org/drawingml/2006/main">
          <a:schemeClr val="accent1"/>
        </a:solidFill>
        <a:ln xmlns:a="http://schemas.openxmlformats.org/drawingml/2006/main" w="15875" cap="flat" cmpd="sng" algn="ctr">
          <a:solidFill>
            <a:srgbClr val="FDB812"/>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0.75</cdr:x>
      <cdr:y>0.11111</cdr:y>
    </cdr:from>
    <cdr:to>
      <cdr:x>0.75</cdr:x>
      <cdr:y>0.66667</cdr:y>
    </cdr:to>
    <cdr:cxnSp macro="">
      <cdr:nvCxnSpPr>
        <cdr:cNvPr id="5" name="Straight Connector 4">
          <a:extLst xmlns:a="http://schemas.openxmlformats.org/drawingml/2006/main">
            <a:ext uri="{FF2B5EF4-FFF2-40B4-BE49-F238E27FC236}">
              <a16:creationId xmlns:a16="http://schemas.microsoft.com/office/drawing/2014/main" id="{F7F34BEE-E645-4524-924D-67BF4525A5EB}"/>
            </a:ext>
          </a:extLst>
        </cdr:cNvPr>
        <cdr:cNvCxnSpPr/>
      </cdr:nvCxnSpPr>
      <cdr:spPr bwMode="auto">
        <a:xfrm xmlns:a="http://schemas.openxmlformats.org/drawingml/2006/main">
          <a:off x="3429000" y="304800"/>
          <a:ext cx="0" cy="1524000"/>
        </a:xfrm>
        <a:prstGeom xmlns:a="http://schemas.openxmlformats.org/drawingml/2006/main" prst="line">
          <a:avLst/>
        </a:prstGeom>
        <a:solidFill xmlns:a="http://schemas.openxmlformats.org/drawingml/2006/main">
          <a:schemeClr val="accent1"/>
        </a:solidFill>
        <a:ln xmlns:a="http://schemas.openxmlformats.org/drawingml/2006/main" w="15875" cap="flat" cmpd="sng" algn="ctr">
          <a:solidFill>
            <a:srgbClr val="0069AA"/>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0.23333</cdr:x>
      <cdr:y>0.19444</cdr:y>
    </cdr:from>
    <cdr:to>
      <cdr:x>0.28333</cdr:x>
      <cdr:y>0.22222</cdr:y>
    </cdr:to>
    <cdr:sp macro="" textlink="">
      <cdr:nvSpPr>
        <cdr:cNvPr id="8" name="TextBox 7">
          <a:extLst xmlns:a="http://schemas.openxmlformats.org/drawingml/2006/main">
            <a:ext uri="{FF2B5EF4-FFF2-40B4-BE49-F238E27FC236}">
              <a16:creationId xmlns:a16="http://schemas.microsoft.com/office/drawing/2014/main" id="{CF810BED-B1D2-4F25-81EC-C1B9E722AA1A}"/>
            </a:ext>
          </a:extLst>
        </cdr:cNvPr>
        <cdr:cNvSpPr txBox="1"/>
      </cdr:nvSpPr>
      <cdr:spPr>
        <a:xfrm xmlns:a="http://schemas.openxmlformats.org/drawingml/2006/main">
          <a:off x="1066800" y="533400"/>
          <a:ext cx="228600" cy="76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000" dirty="0"/>
        </a:p>
      </cdr:txBody>
    </cdr:sp>
  </cdr:relSizeAnchor>
  <cdr:relSizeAnchor xmlns:cdr="http://schemas.openxmlformats.org/drawingml/2006/chartDrawing">
    <cdr:from>
      <cdr:x>0.21795</cdr:x>
      <cdr:y>0.14941</cdr:y>
    </cdr:from>
    <cdr:to>
      <cdr:x>0.30128</cdr:x>
      <cdr:y>0.22446</cdr:y>
    </cdr:to>
    <cdr:sp macro="" textlink="">
      <cdr:nvSpPr>
        <cdr:cNvPr id="9" name="TextBox 8">
          <a:extLst xmlns:a="http://schemas.openxmlformats.org/drawingml/2006/main">
            <a:ext uri="{FF2B5EF4-FFF2-40B4-BE49-F238E27FC236}">
              <a16:creationId xmlns:a16="http://schemas.microsoft.com/office/drawing/2014/main" id="{2143D16E-26EB-49B9-AC48-45B97DFB12E7}"/>
            </a:ext>
          </a:extLst>
        </cdr:cNvPr>
        <cdr:cNvSpPr txBox="1"/>
      </cdr:nvSpPr>
      <cdr:spPr>
        <a:xfrm xmlns:a="http://schemas.openxmlformats.org/drawingml/2006/main">
          <a:off x="1295400" y="455091"/>
          <a:ext cx="4953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b="1" dirty="0">
              <a:solidFill>
                <a:srgbClr val="92D050"/>
              </a:solidFill>
              <a:latin typeface="Arial" panose="020B0604020202020204" pitchFamily="34" charset="0"/>
              <a:cs typeface="Arial" panose="020B0604020202020204" pitchFamily="34" charset="0"/>
            </a:rPr>
            <a:t>66.9</a:t>
          </a:r>
        </a:p>
      </cdr:txBody>
    </cdr:sp>
  </cdr:relSizeAnchor>
  <cdr:relSizeAnchor xmlns:cdr="http://schemas.openxmlformats.org/drawingml/2006/chartDrawing">
    <cdr:from>
      <cdr:x>0.28333</cdr:x>
      <cdr:y>0.30556</cdr:y>
    </cdr:from>
    <cdr:to>
      <cdr:x>0.36667</cdr:x>
      <cdr:y>0.36111</cdr:y>
    </cdr:to>
    <cdr:sp macro="" textlink="">
      <cdr:nvSpPr>
        <cdr:cNvPr id="10" name="TextBox 1">
          <a:extLst xmlns:a="http://schemas.openxmlformats.org/drawingml/2006/main">
            <a:ext uri="{FF2B5EF4-FFF2-40B4-BE49-F238E27FC236}">
              <a16:creationId xmlns:a16="http://schemas.microsoft.com/office/drawing/2014/main" id="{1547A7CF-B400-4C24-912F-7334C6FA909E}"/>
            </a:ext>
          </a:extLst>
        </cdr:cNvPr>
        <cdr:cNvSpPr txBox="1"/>
      </cdr:nvSpPr>
      <cdr:spPr>
        <a:xfrm xmlns:a="http://schemas.openxmlformats.org/drawingml/2006/main">
          <a:off x="1295400" y="838200"/>
          <a:ext cx="381000" cy="152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64.3</a:t>
          </a:r>
        </a:p>
      </cdr:txBody>
    </cdr:sp>
  </cdr:relSizeAnchor>
  <cdr:relSizeAnchor xmlns:cdr="http://schemas.openxmlformats.org/drawingml/2006/chartDrawing">
    <cdr:from>
      <cdr:x>0.28333</cdr:x>
      <cdr:y>0.22222</cdr:y>
    </cdr:from>
    <cdr:to>
      <cdr:x>0.36667</cdr:x>
      <cdr:y>0.27778</cdr:y>
    </cdr:to>
    <cdr:sp macro="" textlink="">
      <cdr:nvSpPr>
        <cdr:cNvPr id="11" name="TextBox 1">
          <a:extLst xmlns:a="http://schemas.openxmlformats.org/drawingml/2006/main">
            <a:ext uri="{FF2B5EF4-FFF2-40B4-BE49-F238E27FC236}">
              <a16:creationId xmlns:a16="http://schemas.microsoft.com/office/drawing/2014/main" id="{1547A7CF-B400-4C24-912F-7334C6FA909E}"/>
            </a:ext>
          </a:extLst>
        </cdr:cNvPr>
        <cdr:cNvSpPr txBox="1"/>
      </cdr:nvSpPr>
      <cdr:spPr>
        <a:xfrm xmlns:a="http://schemas.openxmlformats.org/drawingml/2006/main">
          <a:off x="1295400" y="609600"/>
          <a:ext cx="381000" cy="152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9900"/>
              </a:solidFill>
              <a:latin typeface="Arial" panose="020B0604020202020204" pitchFamily="34" charset="0"/>
              <a:cs typeface="Arial" panose="020B0604020202020204" pitchFamily="34" charset="0"/>
            </a:rPr>
            <a:t>64.2</a:t>
          </a:r>
        </a:p>
      </cdr:txBody>
    </cdr:sp>
  </cdr:relSizeAnchor>
  <cdr:relSizeAnchor xmlns:cdr="http://schemas.openxmlformats.org/drawingml/2006/chartDrawing">
    <cdr:from>
      <cdr:x>0.21667</cdr:x>
      <cdr:y>0.25</cdr:y>
    </cdr:from>
    <cdr:to>
      <cdr:x>0.3</cdr:x>
      <cdr:y>0.30556</cdr:y>
    </cdr:to>
    <cdr:sp macro="" textlink="">
      <cdr:nvSpPr>
        <cdr:cNvPr id="12" name="TextBox 1">
          <a:extLst xmlns:a="http://schemas.openxmlformats.org/drawingml/2006/main">
            <a:ext uri="{FF2B5EF4-FFF2-40B4-BE49-F238E27FC236}">
              <a16:creationId xmlns:a16="http://schemas.microsoft.com/office/drawing/2014/main" id="{1547A7CF-B400-4C24-912F-7334C6FA909E}"/>
            </a:ext>
          </a:extLst>
        </cdr:cNvPr>
        <cdr:cNvSpPr txBox="1"/>
      </cdr:nvSpPr>
      <cdr:spPr>
        <a:xfrm xmlns:a="http://schemas.openxmlformats.org/drawingml/2006/main">
          <a:off x="990600" y="685800"/>
          <a:ext cx="381000" cy="152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64.5</a:t>
          </a:r>
        </a:p>
      </cdr:txBody>
    </cdr:sp>
  </cdr:relSizeAnchor>
  <cdr:relSizeAnchor xmlns:cdr="http://schemas.openxmlformats.org/drawingml/2006/chartDrawing">
    <cdr:from>
      <cdr:x>0.21667</cdr:x>
      <cdr:y>0.44444</cdr:y>
    </cdr:from>
    <cdr:to>
      <cdr:x>0.3</cdr:x>
      <cdr:y>0.5</cdr:y>
    </cdr:to>
    <cdr:sp macro="" textlink="">
      <cdr:nvSpPr>
        <cdr:cNvPr id="13" name="TextBox 1">
          <a:extLst xmlns:a="http://schemas.openxmlformats.org/drawingml/2006/main">
            <a:ext uri="{FF2B5EF4-FFF2-40B4-BE49-F238E27FC236}">
              <a16:creationId xmlns:a16="http://schemas.microsoft.com/office/drawing/2014/main" id="{1547A7CF-B400-4C24-912F-7334C6FA909E}"/>
            </a:ext>
          </a:extLst>
        </cdr:cNvPr>
        <cdr:cNvSpPr txBox="1"/>
      </cdr:nvSpPr>
      <cdr:spPr>
        <a:xfrm xmlns:a="http://schemas.openxmlformats.org/drawingml/2006/main">
          <a:off x="990600" y="1219200"/>
          <a:ext cx="381000" cy="152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chemeClr val="accent2"/>
              </a:solidFill>
              <a:latin typeface="Arial" panose="020B0604020202020204" pitchFamily="34" charset="0"/>
              <a:cs typeface="Arial" panose="020B0604020202020204" pitchFamily="34" charset="0"/>
            </a:rPr>
            <a:t>59.6</a:t>
          </a:r>
        </a:p>
      </cdr:txBody>
    </cdr:sp>
  </cdr:relSizeAnchor>
  <cdr:relSizeAnchor xmlns:cdr="http://schemas.openxmlformats.org/drawingml/2006/chartDrawing">
    <cdr:from>
      <cdr:x>0.74359</cdr:x>
      <cdr:y>0.27384</cdr:y>
    </cdr:from>
    <cdr:to>
      <cdr:x>0.82692</cdr:x>
      <cdr:y>0.32939</cdr:y>
    </cdr:to>
    <cdr:sp macro="" textlink="">
      <cdr:nvSpPr>
        <cdr:cNvPr id="14" name="TextBox 1">
          <a:extLst xmlns:a="http://schemas.openxmlformats.org/drawingml/2006/main">
            <a:ext uri="{FF2B5EF4-FFF2-40B4-BE49-F238E27FC236}">
              <a16:creationId xmlns:a16="http://schemas.microsoft.com/office/drawing/2014/main" id="{9343CFCA-8626-4449-BF5F-A6248A8B766E}"/>
            </a:ext>
          </a:extLst>
        </cdr:cNvPr>
        <cdr:cNvSpPr txBox="1"/>
      </cdr:nvSpPr>
      <cdr:spPr>
        <a:xfrm xmlns:a="http://schemas.openxmlformats.org/drawingml/2006/main">
          <a:off x="4419600" y="834073"/>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92D050"/>
              </a:solidFill>
              <a:latin typeface="Arial" panose="020B0604020202020204" pitchFamily="34" charset="0"/>
              <a:cs typeface="Arial" panose="020B0604020202020204" pitchFamily="34" charset="0"/>
            </a:rPr>
            <a:t>63.5</a:t>
          </a:r>
        </a:p>
      </cdr:txBody>
    </cdr:sp>
  </cdr:relSizeAnchor>
  <cdr:relSizeAnchor xmlns:cdr="http://schemas.openxmlformats.org/drawingml/2006/chartDrawing">
    <cdr:from>
      <cdr:x>0.74134</cdr:x>
      <cdr:y>0.34395</cdr:y>
    </cdr:from>
    <cdr:to>
      <cdr:x>0.82467</cdr:x>
      <cdr:y>0.3995</cdr:y>
    </cdr:to>
    <cdr:sp macro="" textlink="">
      <cdr:nvSpPr>
        <cdr:cNvPr id="15" name="TextBox 1">
          <a:extLst xmlns:a="http://schemas.openxmlformats.org/drawingml/2006/main">
            <a:ext uri="{FF2B5EF4-FFF2-40B4-BE49-F238E27FC236}">
              <a16:creationId xmlns:a16="http://schemas.microsoft.com/office/drawing/2014/main" id="{14FBAD0D-AD6D-4AED-A514-05B7FCE0973B}"/>
            </a:ext>
          </a:extLst>
        </cdr:cNvPr>
        <cdr:cNvSpPr txBox="1"/>
      </cdr:nvSpPr>
      <cdr:spPr>
        <a:xfrm xmlns:a="http://schemas.openxmlformats.org/drawingml/2006/main">
          <a:off x="4293254" y="1284234"/>
          <a:ext cx="482581" cy="2074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62.8</a:t>
          </a:r>
        </a:p>
      </cdr:txBody>
    </cdr:sp>
  </cdr:relSizeAnchor>
  <cdr:relSizeAnchor xmlns:cdr="http://schemas.openxmlformats.org/drawingml/2006/chartDrawing">
    <cdr:from>
      <cdr:x>0.74133</cdr:x>
      <cdr:y>0.40805</cdr:y>
    </cdr:from>
    <cdr:to>
      <cdr:x>0.82467</cdr:x>
      <cdr:y>0.4636</cdr:y>
    </cdr:to>
    <cdr:sp macro="" textlink="">
      <cdr:nvSpPr>
        <cdr:cNvPr id="16" name="TextBox 1">
          <a:extLst xmlns:a="http://schemas.openxmlformats.org/drawingml/2006/main">
            <a:ext uri="{FF2B5EF4-FFF2-40B4-BE49-F238E27FC236}">
              <a16:creationId xmlns:a16="http://schemas.microsoft.com/office/drawing/2014/main" id="{9158D266-B11E-4DA5-90BA-BB29823CF5E3}"/>
            </a:ext>
          </a:extLst>
        </cdr:cNvPr>
        <cdr:cNvSpPr txBox="1"/>
      </cdr:nvSpPr>
      <cdr:spPr>
        <a:xfrm xmlns:a="http://schemas.openxmlformats.org/drawingml/2006/main">
          <a:off x="4293197" y="1523591"/>
          <a:ext cx="482638" cy="2074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61.1</a:t>
          </a:r>
        </a:p>
      </cdr:txBody>
    </cdr:sp>
  </cdr:relSizeAnchor>
  <cdr:relSizeAnchor xmlns:cdr="http://schemas.openxmlformats.org/drawingml/2006/chartDrawing">
    <cdr:from>
      <cdr:x>0.74359</cdr:x>
      <cdr:y>0.1918</cdr:y>
    </cdr:from>
    <cdr:to>
      <cdr:x>0.82692</cdr:x>
      <cdr:y>0.24736</cdr:y>
    </cdr:to>
    <cdr:sp macro="" textlink="">
      <cdr:nvSpPr>
        <cdr:cNvPr id="17" name="TextBox 1">
          <a:extLst xmlns:a="http://schemas.openxmlformats.org/drawingml/2006/main">
            <a:ext uri="{FF2B5EF4-FFF2-40B4-BE49-F238E27FC236}">
              <a16:creationId xmlns:a16="http://schemas.microsoft.com/office/drawing/2014/main" id="{131C0308-098D-490F-A549-E20AD0F2905C}"/>
            </a:ext>
          </a:extLst>
        </cdr:cNvPr>
        <cdr:cNvSpPr txBox="1"/>
      </cdr:nvSpPr>
      <cdr:spPr>
        <a:xfrm xmlns:a="http://schemas.openxmlformats.org/drawingml/2006/main">
          <a:off x="4419600" y="584212"/>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9900"/>
              </a:solidFill>
              <a:latin typeface="Arial" panose="020B0604020202020204" pitchFamily="34" charset="0"/>
              <a:cs typeface="Arial" panose="020B0604020202020204" pitchFamily="34" charset="0"/>
            </a:rPr>
            <a:t>65.8</a:t>
          </a:r>
        </a:p>
      </cdr:txBody>
    </cdr:sp>
  </cdr:relSizeAnchor>
  <cdr:relSizeAnchor xmlns:cdr="http://schemas.openxmlformats.org/drawingml/2006/chartDrawing">
    <cdr:from>
      <cdr:x>0.74359</cdr:x>
      <cdr:y>0.56894</cdr:y>
    </cdr:from>
    <cdr:to>
      <cdr:x>0.82692</cdr:x>
      <cdr:y>0.6245</cdr:y>
    </cdr:to>
    <cdr:sp macro="" textlink="">
      <cdr:nvSpPr>
        <cdr:cNvPr id="18" name="TextBox 1">
          <a:extLst xmlns:a="http://schemas.openxmlformats.org/drawingml/2006/main">
            <a:ext uri="{FF2B5EF4-FFF2-40B4-BE49-F238E27FC236}">
              <a16:creationId xmlns:a16="http://schemas.microsoft.com/office/drawing/2014/main" id="{4892F54C-5D0C-4A2B-B7EF-207EF57648A8}"/>
            </a:ext>
          </a:extLst>
        </cdr:cNvPr>
        <cdr:cNvSpPr txBox="1"/>
      </cdr:nvSpPr>
      <cdr:spPr>
        <a:xfrm xmlns:a="http://schemas.openxmlformats.org/drawingml/2006/main">
          <a:off x="4419600" y="1732929"/>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chemeClr val="accent2"/>
              </a:solidFill>
              <a:latin typeface="Arial" panose="020B0604020202020204" pitchFamily="34" charset="0"/>
              <a:cs typeface="Arial" panose="020B0604020202020204" pitchFamily="34" charset="0"/>
            </a:rPr>
            <a:t>56.0</a:t>
          </a:r>
        </a:p>
      </cdr:txBody>
    </cdr:sp>
  </cdr:relSizeAnchor>
  <cdr:relSizeAnchor xmlns:cdr="http://schemas.openxmlformats.org/drawingml/2006/chartDrawing">
    <cdr:from>
      <cdr:x>0.23077</cdr:x>
      <cdr:y>0.0337</cdr:y>
    </cdr:from>
    <cdr:to>
      <cdr:x>0.39487</cdr:x>
      <cdr:y>0.08926</cdr:y>
    </cdr:to>
    <cdr:sp macro="" textlink="">
      <cdr:nvSpPr>
        <cdr:cNvPr id="19" name="TextBox 1">
          <a:extLst xmlns:a="http://schemas.openxmlformats.org/drawingml/2006/main">
            <a:ext uri="{FF2B5EF4-FFF2-40B4-BE49-F238E27FC236}">
              <a16:creationId xmlns:a16="http://schemas.microsoft.com/office/drawing/2014/main" id="{69547E16-FA9C-4AF9-A047-FD13178E2F2C}"/>
            </a:ext>
          </a:extLst>
        </cdr:cNvPr>
        <cdr:cNvSpPr txBox="1"/>
      </cdr:nvSpPr>
      <cdr:spPr>
        <a:xfrm xmlns:a="http://schemas.openxmlformats.org/drawingml/2006/main">
          <a:off x="1371600" y="102661"/>
          <a:ext cx="97536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DB812"/>
              </a:solidFill>
              <a:latin typeface="Arial" panose="020B0604020202020204" pitchFamily="34" charset="0"/>
              <a:cs typeface="Arial" panose="020B0604020202020204" pitchFamily="34" charset="0"/>
            </a:rPr>
            <a:t>2017-18</a:t>
          </a:r>
        </a:p>
      </cdr:txBody>
    </cdr:sp>
  </cdr:relSizeAnchor>
  <cdr:relSizeAnchor xmlns:cdr="http://schemas.openxmlformats.org/drawingml/2006/chartDrawing">
    <cdr:from>
      <cdr:x>0.68526</cdr:x>
      <cdr:y>0.0194</cdr:y>
    </cdr:from>
    <cdr:to>
      <cdr:x>0.84808</cdr:x>
      <cdr:y>0.07495</cdr:y>
    </cdr:to>
    <cdr:sp macro="" textlink="">
      <cdr:nvSpPr>
        <cdr:cNvPr id="20" name="TextBox 1">
          <a:extLst xmlns:a="http://schemas.openxmlformats.org/drawingml/2006/main">
            <a:ext uri="{FF2B5EF4-FFF2-40B4-BE49-F238E27FC236}">
              <a16:creationId xmlns:a16="http://schemas.microsoft.com/office/drawing/2014/main" id="{443CE87D-3157-45A7-B070-3C7D39EFDF70}"/>
            </a:ext>
          </a:extLst>
        </cdr:cNvPr>
        <cdr:cNvSpPr txBox="1"/>
      </cdr:nvSpPr>
      <cdr:spPr>
        <a:xfrm xmlns:a="http://schemas.openxmlformats.org/drawingml/2006/main">
          <a:off x="4072890" y="59084"/>
          <a:ext cx="96774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69AA"/>
              </a:solidFill>
              <a:latin typeface="Arial" panose="020B0604020202020204" pitchFamily="34" charset="0"/>
              <a:cs typeface="Arial" panose="020B0604020202020204" pitchFamily="34" charset="0"/>
            </a:rPr>
            <a:t>2018-19</a:t>
          </a:r>
        </a:p>
      </cdr:txBody>
    </cdr:sp>
  </cdr:relSizeAnchor>
  <cdr:relSizeAnchor xmlns:cdr="http://schemas.openxmlformats.org/drawingml/2006/chartDrawing">
    <cdr:from>
      <cdr:x>0.8123</cdr:x>
      <cdr:y>0.3489</cdr:y>
    </cdr:from>
    <cdr:to>
      <cdr:x>0.89563</cdr:x>
      <cdr:y>0.40446</cdr:y>
    </cdr:to>
    <cdr:sp macro="" textlink="">
      <cdr:nvSpPr>
        <cdr:cNvPr id="21" name="TextBox 1">
          <a:extLst xmlns:a="http://schemas.openxmlformats.org/drawingml/2006/main">
            <a:ext uri="{FF2B5EF4-FFF2-40B4-BE49-F238E27FC236}">
              <a16:creationId xmlns:a16="http://schemas.microsoft.com/office/drawing/2014/main" id="{3534C100-D350-4484-AD86-19D9FB660F13}"/>
            </a:ext>
          </a:extLst>
        </cdr:cNvPr>
        <cdr:cNvSpPr txBox="1"/>
      </cdr:nvSpPr>
      <cdr:spPr>
        <a:xfrm xmlns:a="http://schemas.openxmlformats.org/drawingml/2006/main">
          <a:off x="4704184" y="1302720"/>
          <a:ext cx="482581" cy="2074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100" b="1" dirty="0">
              <a:solidFill>
                <a:schemeClr val="tx1"/>
              </a:solidFill>
            </a:rPr>
            <a:t>NB</a:t>
          </a:r>
        </a:p>
      </cdr:txBody>
    </cdr:sp>
  </cdr:relSizeAnchor>
  <cdr:relSizeAnchor xmlns:cdr="http://schemas.openxmlformats.org/drawingml/2006/chartDrawing">
    <cdr:from>
      <cdr:x>0.81289</cdr:x>
      <cdr:y>0.40805</cdr:y>
    </cdr:from>
    <cdr:to>
      <cdr:x>0.92955</cdr:x>
      <cdr:y>0.46361</cdr:y>
    </cdr:to>
    <cdr:sp macro="" textlink="">
      <cdr:nvSpPr>
        <cdr:cNvPr id="22" name="TextBox 1">
          <a:extLst xmlns:a="http://schemas.openxmlformats.org/drawingml/2006/main">
            <a:ext uri="{FF2B5EF4-FFF2-40B4-BE49-F238E27FC236}">
              <a16:creationId xmlns:a16="http://schemas.microsoft.com/office/drawing/2014/main" id="{79D25CB4-CC0F-476E-A300-679BB77DCD43}"/>
            </a:ext>
          </a:extLst>
        </cdr:cNvPr>
        <cdr:cNvSpPr txBox="1"/>
      </cdr:nvSpPr>
      <cdr:spPr>
        <a:xfrm xmlns:a="http://schemas.openxmlformats.org/drawingml/2006/main">
          <a:off x="4707596" y="1523591"/>
          <a:ext cx="675601" cy="2074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ASD-E</a:t>
          </a:r>
        </a:p>
      </cdr:txBody>
    </cdr:sp>
  </cdr:relSizeAnchor>
  <cdr:relSizeAnchor xmlns:cdr="http://schemas.openxmlformats.org/drawingml/2006/chartDrawing">
    <cdr:from>
      <cdr:x>0.82467</cdr:x>
      <cdr:y>0.56856</cdr:y>
    </cdr:from>
    <cdr:to>
      <cdr:x>0.94134</cdr:x>
      <cdr:y>0.62411</cdr:y>
    </cdr:to>
    <cdr:sp macro="" textlink="">
      <cdr:nvSpPr>
        <cdr:cNvPr id="23" name="TextBox 1">
          <a:extLst xmlns:a="http://schemas.openxmlformats.org/drawingml/2006/main">
            <a:ext uri="{FF2B5EF4-FFF2-40B4-BE49-F238E27FC236}">
              <a16:creationId xmlns:a16="http://schemas.microsoft.com/office/drawing/2014/main" id="{79D25CB4-CC0F-476E-A300-679BB77DCD43}"/>
            </a:ext>
          </a:extLst>
        </cdr:cNvPr>
        <cdr:cNvSpPr txBox="1"/>
      </cdr:nvSpPr>
      <cdr:spPr>
        <a:xfrm xmlns:a="http://schemas.openxmlformats.org/drawingml/2006/main">
          <a:off x="4775835" y="2122899"/>
          <a:ext cx="675659" cy="2074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chemeClr val="accent2"/>
              </a:solidFill>
              <a:latin typeface="Arial" panose="020B0604020202020204" pitchFamily="34" charset="0"/>
              <a:cs typeface="Arial" panose="020B0604020202020204" pitchFamily="34" charset="0"/>
            </a:rPr>
            <a:t>ASD-N</a:t>
          </a:r>
        </a:p>
      </cdr:txBody>
    </cdr:sp>
  </cdr:relSizeAnchor>
  <cdr:relSizeAnchor xmlns:cdr="http://schemas.openxmlformats.org/drawingml/2006/chartDrawing">
    <cdr:from>
      <cdr:x>0.80701</cdr:x>
      <cdr:y>0.27108</cdr:y>
    </cdr:from>
    <cdr:to>
      <cdr:x>0.94868</cdr:x>
      <cdr:y>0.34137</cdr:y>
    </cdr:to>
    <cdr:sp macro="" textlink="">
      <cdr:nvSpPr>
        <cdr:cNvPr id="24" name="TextBox 1">
          <a:extLst xmlns:a="http://schemas.openxmlformats.org/drawingml/2006/main">
            <a:ext uri="{FF2B5EF4-FFF2-40B4-BE49-F238E27FC236}">
              <a16:creationId xmlns:a16="http://schemas.microsoft.com/office/drawing/2014/main" id="{79D25CB4-CC0F-476E-A300-679BB77DCD43}"/>
            </a:ext>
          </a:extLst>
        </cdr:cNvPr>
        <cdr:cNvSpPr txBox="1"/>
      </cdr:nvSpPr>
      <cdr:spPr>
        <a:xfrm xmlns:a="http://schemas.openxmlformats.org/drawingml/2006/main">
          <a:off x="4673581" y="1012152"/>
          <a:ext cx="820439" cy="2624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92D050"/>
              </a:solidFill>
              <a:latin typeface="Arial" panose="020B0604020202020204" pitchFamily="34" charset="0"/>
              <a:cs typeface="Arial" panose="020B0604020202020204" pitchFamily="34" charset="0"/>
            </a:rPr>
            <a:t>ASD-W</a:t>
          </a:r>
        </a:p>
      </cdr:txBody>
    </cdr:sp>
  </cdr:relSizeAnchor>
  <cdr:relSizeAnchor xmlns:cdr="http://schemas.openxmlformats.org/drawingml/2006/chartDrawing">
    <cdr:from>
      <cdr:x>0.80064</cdr:x>
      <cdr:y>0.19356</cdr:y>
    </cdr:from>
    <cdr:to>
      <cdr:x>0.91731</cdr:x>
      <cdr:y>0.24912</cdr:y>
    </cdr:to>
    <cdr:sp macro="" textlink="">
      <cdr:nvSpPr>
        <cdr:cNvPr id="25" name="TextBox 1">
          <a:extLst xmlns:a="http://schemas.openxmlformats.org/drawingml/2006/main">
            <a:ext uri="{FF2B5EF4-FFF2-40B4-BE49-F238E27FC236}">
              <a16:creationId xmlns:a16="http://schemas.microsoft.com/office/drawing/2014/main" id="{79D25CB4-CC0F-476E-A300-679BB77DCD43}"/>
            </a:ext>
          </a:extLst>
        </cdr:cNvPr>
        <cdr:cNvSpPr txBox="1"/>
      </cdr:nvSpPr>
      <cdr:spPr>
        <a:xfrm xmlns:a="http://schemas.openxmlformats.org/drawingml/2006/main">
          <a:off x="4758690" y="781730"/>
          <a:ext cx="693420" cy="2243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9900"/>
              </a:solidFill>
              <a:latin typeface="Arial" panose="020B0604020202020204" pitchFamily="34" charset="0"/>
              <a:cs typeface="Arial" panose="020B0604020202020204" pitchFamily="34" charset="0"/>
            </a:rPr>
            <a:t>ASD-S</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0.19583</cdr:x>
      <cdr:y>0.08334</cdr:y>
    </cdr:to>
    <cdr:sp macro="" textlink="">
      <cdr:nvSpPr>
        <cdr:cNvPr id="2" name="TextBox 1">
          <a:extLst xmlns:a="http://schemas.openxmlformats.org/drawingml/2006/main">
            <a:ext uri="{FF2B5EF4-FFF2-40B4-BE49-F238E27FC236}">
              <a16:creationId xmlns:a16="http://schemas.microsoft.com/office/drawing/2014/main" id="{2069E41B-6822-4FA3-B94A-B4A4A76429E2}"/>
            </a:ext>
          </a:extLst>
        </cdr:cNvPr>
        <cdr:cNvSpPr txBox="1"/>
      </cdr:nvSpPr>
      <cdr:spPr>
        <a:xfrm xmlns:a="http://schemas.openxmlformats.org/drawingml/2006/main">
          <a:off x="-417513" y="-1371600"/>
          <a:ext cx="1589530" cy="3810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dirty="0">
              <a:solidFill>
                <a:sysClr val="windowText" lastClr="000000"/>
              </a:solidFill>
              <a:latin typeface="Arial" panose="020B0604020202020204" pitchFamily="34" charset="0"/>
              <a:cs typeface="Arial" panose="020B0604020202020204" pitchFamily="34" charset="0"/>
            </a:rPr>
            <a:t>Percentage</a:t>
          </a:r>
        </a:p>
      </cdr:txBody>
    </cdr:sp>
  </cdr:relSizeAnchor>
  <cdr:relSizeAnchor xmlns:cdr="http://schemas.openxmlformats.org/drawingml/2006/chartDrawing">
    <cdr:from>
      <cdr:x>0</cdr:x>
      <cdr:y>0.91277</cdr:y>
    </cdr:from>
    <cdr:to>
      <cdr:x>0.807</cdr:x>
      <cdr:y>1</cdr:y>
    </cdr:to>
    <cdr:sp macro="" textlink="">
      <cdr:nvSpPr>
        <cdr:cNvPr id="4" name="TextBox 1">
          <a:extLst xmlns:a="http://schemas.openxmlformats.org/drawingml/2006/main">
            <a:ext uri="{FF2B5EF4-FFF2-40B4-BE49-F238E27FC236}">
              <a16:creationId xmlns:a16="http://schemas.microsoft.com/office/drawing/2014/main" id="{590EB3F2-3DFC-4FCD-AFB9-5F670810DA1A}"/>
            </a:ext>
          </a:extLst>
        </cdr:cNvPr>
        <cdr:cNvSpPr txBox="1"/>
      </cdr:nvSpPr>
      <cdr:spPr>
        <a:xfrm xmlns:a="http://schemas.openxmlformats.org/drawingml/2006/main">
          <a:off x="0" y="2503911"/>
          <a:ext cx="3689621" cy="239289"/>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0.19583</cdr:x>
      <cdr:y>0.08334</cdr:y>
    </cdr:to>
    <cdr:sp macro="" textlink="">
      <cdr:nvSpPr>
        <cdr:cNvPr id="2" name="TextBox 1">
          <a:extLst xmlns:a="http://schemas.openxmlformats.org/drawingml/2006/main">
            <a:ext uri="{FF2B5EF4-FFF2-40B4-BE49-F238E27FC236}">
              <a16:creationId xmlns:a16="http://schemas.microsoft.com/office/drawing/2014/main" id="{2069E41B-6822-4FA3-B94A-B4A4A76429E2}"/>
            </a:ext>
          </a:extLst>
        </cdr:cNvPr>
        <cdr:cNvSpPr txBox="1"/>
      </cdr:nvSpPr>
      <cdr:spPr>
        <a:xfrm xmlns:a="http://schemas.openxmlformats.org/drawingml/2006/main">
          <a:off x="-417513" y="-1371600"/>
          <a:ext cx="1589530" cy="3810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dirty="0">
              <a:solidFill>
                <a:sysClr val="windowText" lastClr="000000"/>
              </a:solidFill>
              <a:latin typeface="Arial" panose="020B0604020202020204" pitchFamily="34" charset="0"/>
              <a:cs typeface="Arial" panose="020B0604020202020204" pitchFamily="34" charset="0"/>
            </a:rPr>
            <a:t>Percentage</a:t>
          </a:r>
        </a:p>
      </cdr:txBody>
    </cdr:sp>
  </cdr:relSizeAnchor>
  <cdr:relSizeAnchor xmlns:cdr="http://schemas.openxmlformats.org/drawingml/2006/chartDrawing">
    <cdr:from>
      <cdr:x>0</cdr:x>
      <cdr:y>0.91277</cdr:y>
    </cdr:from>
    <cdr:to>
      <cdr:x>0.807</cdr:x>
      <cdr:y>1</cdr:y>
    </cdr:to>
    <cdr:sp macro="" textlink="">
      <cdr:nvSpPr>
        <cdr:cNvPr id="4" name="TextBox 1">
          <a:extLst xmlns:a="http://schemas.openxmlformats.org/drawingml/2006/main">
            <a:ext uri="{FF2B5EF4-FFF2-40B4-BE49-F238E27FC236}">
              <a16:creationId xmlns:a16="http://schemas.microsoft.com/office/drawing/2014/main" id="{590EB3F2-3DFC-4FCD-AFB9-5F670810DA1A}"/>
            </a:ext>
          </a:extLst>
        </cdr:cNvPr>
        <cdr:cNvSpPr txBox="1"/>
      </cdr:nvSpPr>
      <cdr:spPr>
        <a:xfrm xmlns:a="http://schemas.openxmlformats.org/drawingml/2006/main">
          <a:off x="0" y="2503911"/>
          <a:ext cx="3689621" cy="239289"/>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0.275</cdr:x>
      <cdr:y>0.19989</cdr:y>
    </cdr:from>
    <cdr:to>
      <cdr:x>0.275</cdr:x>
      <cdr:y>0.82552</cdr:y>
    </cdr:to>
    <cdr:cxnSp macro="">
      <cdr:nvCxnSpPr>
        <cdr:cNvPr id="9" name="Straight Connector 8">
          <a:extLst xmlns:a="http://schemas.openxmlformats.org/drawingml/2006/main">
            <a:ext uri="{FF2B5EF4-FFF2-40B4-BE49-F238E27FC236}">
              <a16:creationId xmlns:a16="http://schemas.microsoft.com/office/drawing/2014/main" id="{A8512CA6-4DE4-4085-BB86-595C73E5767E}"/>
            </a:ext>
          </a:extLst>
        </cdr:cNvPr>
        <cdr:cNvCxnSpPr/>
      </cdr:nvCxnSpPr>
      <cdr:spPr bwMode="auto">
        <a:xfrm xmlns:a="http://schemas.openxmlformats.org/drawingml/2006/main">
          <a:off x="1676400" y="608661"/>
          <a:ext cx="0" cy="1905000"/>
        </a:xfrm>
        <a:prstGeom xmlns:a="http://schemas.openxmlformats.org/drawingml/2006/main" prst="line">
          <a:avLst/>
        </a:prstGeom>
        <a:solidFill xmlns:a="http://schemas.openxmlformats.org/drawingml/2006/main">
          <a:schemeClr val="accent1"/>
        </a:solidFill>
        <a:ln xmlns:a="http://schemas.openxmlformats.org/drawingml/2006/main" w="15875" cap="flat" cmpd="sng" algn="ctr">
          <a:solidFill>
            <a:srgbClr val="FDB812"/>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0.72368</cdr:x>
      <cdr:y>0.18718</cdr:y>
    </cdr:from>
    <cdr:to>
      <cdr:x>0.72368</cdr:x>
      <cdr:y>0.81281</cdr:y>
    </cdr:to>
    <cdr:cxnSp macro="">
      <cdr:nvCxnSpPr>
        <cdr:cNvPr id="10" name="Straight Connector 9">
          <a:extLst xmlns:a="http://schemas.openxmlformats.org/drawingml/2006/main">
            <a:ext uri="{FF2B5EF4-FFF2-40B4-BE49-F238E27FC236}">
              <a16:creationId xmlns:a16="http://schemas.microsoft.com/office/drawing/2014/main" id="{A3CB8C26-B0B0-401A-A544-6DB4DE48078F}"/>
            </a:ext>
          </a:extLst>
        </cdr:cNvPr>
        <cdr:cNvCxnSpPr/>
      </cdr:nvCxnSpPr>
      <cdr:spPr bwMode="auto">
        <a:xfrm xmlns:a="http://schemas.openxmlformats.org/drawingml/2006/main">
          <a:off x="4191000" y="727438"/>
          <a:ext cx="0" cy="2431323"/>
        </a:xfrm>
        <a:prstGeom xmlns:a="http://schemas.openxmlformats.org/drawingml/2006/main" prst="line">
          <a:avLst/>
        </a:prstGeom>
        <a:solidFill xmlns:a="http://schemas.openxmlformats.org/drawingml/2006/main">
          <a:schemeClr val="accent1"/>
        </a:solidFill>
        <a:ln xmlns:a="http://schemas.openxmlformats.org/drawingml/2006/main" w="15875" cap="flat" cmpd="sng" algn="ctr">
          <a:solidFill>
            <a:srgbClr val="0069AA"/>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0.78063</cdr:x>
      <cdr:y>0.59718</cdr:y>
    </cdr:from>
    <cdr:to>
      <cdr:x>0.89438</cdr:x>
      <cdr:y>0.65276</cdr:y>
    </cdr:to>
    <cdr:sp macro="" textlink="">
      <cdr:nvSpPr>
        <cdr:cNvPr id="11" name="TextBox 1">
          <a:extLst xmlns:a="http://schemas.openxmlformats.org/drawingml/2006/main">
            <a:ext uri="{FF2B5EF4-FFF2-40B4-BE49-F238E27FC236}">
              <a16:creationId xmlns:a16="http://schemas.microsoft.com/office/drawing/2014/main" id="{54FF52A8-81CD-48D7-A3EE-7218F8B71EE8}"/>
            </a:ext>
          </a:extLst>
        </cdr:cNvPr>
        <cdr:cNvSpPr txBox="1"/>
      </cdr:nvSpPr>
      <cdr:spPr>
        <a:xfrm xmlns:a="http://schemas.openxmlformats.org/drawingml/2006/main">
          <a:off x="4758690" y="1818399"/>
          <a:ext cx="693420" cy="1692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ASD-N</a:t>
          </a:r>
        </a:p>
      </cdr:txBody>
    </cdr:sp>
  </cdr:relSizeAnchor>
  <cdr:relSizeAnchor xmlns:cdr="http://schemas.openxmlformats.org/drawingml/2006/chartDrawing">
    <cdr:from>
      <cdr:x>0.78063</cdr:x>
      <cdr:y>0.18331</cdr:y>
    </cdr:from>
    <cdr:to>
      <cdr:x>0.89438</cdr:x>
      <cdr:y>0.23888</cdr:y>
    </cdr:to>
    <cdr:sp macro="" textlink="">
      <cdr:nvSpPr>
        <cdr:cNvPr id="12" name="TextBox 1">
          <a:extLst xmlns:a="http://schemas.openxmlformats.org/drawingml/2006/main">
            <a:ext uri="{FF2B5EF4-FFF2-40B4-BE49-F238E27FC236}">
              <a16:creationId xmlns:a16="http://schemas.microsoft.com/office/drawing/2014/main" id="{4BC463AB-5D97-48A0-88ED-8CD1F0FA4F02}"/>
            </a:ext>
          </a:extLst>
        </cdr:cNvPr>
        <cdr:cNvSpPr txBox="1"/>
      </cdr:nvSpPr>
      <cdr:spPr>
        <a:xfrm xmlns:a="http://schemas.openxmlformats.org/drawingml/2006/main">
          <a:off x="4758690" y="558175"/>
          <a:ext cx="69342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69AA"/>
              </a:solidFill>
              <a:latin typeface="Arial" panose="020B0604020202020204" pitchFamily="34" charset="0"/>
              <a:cs typeface="Arial" panose="020B0604020202020204" pitchFamily="34" charset="0"/>
            </a:rPr>
            <a:t>ASD-E</a:t>
          </a:r>
        </a:p>
      </cdr:txBody>
    </cdr:sp>
  </cdr:relSizeAnchor>
  <cdr:relSizeAnchor xmlns:cdr="http://schemas.openxmlformats.org/drawingml/2006/chartDrawing">
    <cdr:from>
      <cdr:x>0.78063</cdr:x>
      <cdr:y>0.5</cdr:y>
    </cdr:from>
    <cdr:to>
      <cdr:x>0.90965</cdr:x>
      <cdr:y>0.55417</cdr:y>
    </cdr:to>
    <cdr:sp macro="" textlink="">
      <cdr:nvSpPr>
        <cdr:cNvPr id="13" name="TextBox 1">
          <a:extLst xmlns:a="http://schemas.openxmlformats.org/drawingml/2006/main">
            <a:ext uri="{FF2B5EF4-FFF2-40B4-BE49-F238E27FC236}">
              <a16:creationId xmlns:a16="http://schemas.microsoft.com/office/drawing/2014/main" id="{C0EFB71E-16F1-4ADD-B192-F41384DD34B5}"/>
            </a:ext>
          </a:extLst>
        </cdr:cNvPr>
        <cdr:cNvSpPr txBox="1"/>
      </cdr:nvSpPr>
      <cdr:spPr>
        <a:xfrm xmlns:a="http://schemas.openxmlformats.org/drawingml/2006/main">
          <a:off x="4608772" y="1943100"/>
          <a:ext cx="761742" cy="2105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DB812"/>
              </a:solidFill>
              <a:latin typeface="Arial" panose="020B0604020202020204" pitchFamily="34" charset="0"/>
              <a:cs typeface="Arial" panose="020B0604020202020204" pitchFamily="34" charset="0"/>
            </a:rPr>
            <a:t>ASD-W</a:t>
          </a:r>
        </a:p>
      </cdr:txBody>
    </cdr:sp>
  </cdr:relSizeAnchor>
  <cdr:relSizeAnchor xmlns:cdr="http://schemas.openxmlformats.org/drawingml/2006/chartDrawing">
    <cdr:from>
      <cdr:x>0.78063</cdr:x>
      <cdr:y>0.2447</cdr:y>
    </cdr:from>
    <cdr:to>
      <cdr:x>0.89438</cdr:x>
      <cdr:y>0.30028</cdr:y>
    </cdr:to>
    <cdr:sp macro="" textlink="">
      <cdr:nvSpPr>
        <cdr:cNvPr id="14" name="TextBox 1">
          <a:extLst xmlns:a="http://schemas.openxmlformats.org/drawingml/2006/main">
            <a:ext uri="{FF2B5EF4-FFF2-40B4-BE49-F238E27FC236}">
              <a16:creationId xmlns:a16="http://schemas.microsoft.com/office/drawing/2014/main" id="{DD42AA2E-FCE6-40E7-B092-6959909C16AC}"/>
            </a:ext>
          </a:extLst>
        </cdr:cNvPr>
        <cdr:cNvSpPr txBox="1"/>
      </cdr:nvSpPr>
      <cdr:spPr>
        <a:xfrm xmlns:a="http://schemas.openxmlformats.org/drawingml/2006/main">
          <a:off x="4758690" y="745112"/>
          <a:ext cx="69342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ASD-S</a:t>
          </a:r>
        </a:p>
      </cdr:txBody>
    </cdr:sp>
  </cdr:relSizeAnchor>
  <cdr:relSizeAnchor xmlns:cdr="http://schemas.openxmlformats.org/drawingml/2006/chartDrawing">
    <cdr:from>
      <cdr:x>0.80021</cdr:x>
      <cdr:y>0.35419</cdr:y>
    </cdr:from>
    <cdr:to>
      <cdr:x>0.88146</cdr:x>
      <cdr:y>0.40424</cdr:y>
    </cdr:to>
    <cdr:sp macro="" textlink="">
      <cdr:nvSpPr>
        <cdr:cNvPr id="15" name="TextBox 1">
          <a:extLst xmlns:a="http://schemas.openxmlformats.org/drawingml/2006/main">
            <a:ext uri="{FF2B5EF4-FFF2-40B4-BE49-F238E27FC236}">
              <a16:creationId xmlns:a16="http://schemas.microsoft.com/office/drawing/2014/main" id="{9AD19DAC-038E-4056-8554-04489D0C52DE}"/>
            </a:ext>
          </a:extLst>
        </cdr:cNvPr>
        <cdr:cNvSpPr txBox="1"/>
      </cdr:nvSpPr>
      <cdr:spPr>
        <a:xfrm xmlns:a="http://schemas.openxmlformats.org/drawingml/2006/main">
          <a:off x="4724400" y="1376465"/>
          <a:ext cx="479693" cy="194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chemeClr val="tx1"/>
              </a:solidFill>
              <a:latin typeface="Arial" panose="020B0604020202020204" pitchFamily="34" charset="0"/>
              <a:cs typeface="Arial" panose="020B0604020202020204" pitchFamily="34" charset="0"/>
            </a:rPr>
            <a:t>NB</a:t>
          </a:r>
        </a:p>
      </cdr:txBody>
    </cdr:sp>
  </cdr:relSizeAnchor>
  <cdr:relSizeAnchor xmlns:cdr="http://schemas.openxmlformats.org/drawingml/2006/chartDrawing">
    <cdr:from>
      <cdr:x>0.725</cdr:x>
      <cdr:y>0.59718</cdr:y>
    </cdr:from>
    <cdr:to>
      <cdr:x>0.80625</cdr:x>
      <cdr:y>0.65276</cdr:y>
    </cdr:to>
    <cdr:sp macro="" textlink="">
      <cdr:nvSpPr>
        <cdr:cNvPr id="16" name="TextBox 1">
          <a:extLst xmlns:a="http://schemas.openxmlformats.org/drawingml/2006/main">
            <a:ext uri="{FF2B5EF4-FFF2-40B4-BE49-F238E27FC236}">
              <a16:creationId xmlns:a16="http://schemas.microsoft.com/office/drawing/2014/main" id="{122E5EE8-9F8A-446E-80FB-EFF216E19103}"/>
            </a:ext>
          </a:extLst>
        </cdr:cNvPr>
        <cdr:cNvSpPr txBox="1"/>
      </cdr:nvSpPr>
      <cdr:spPr>
        <a:xfrm xmlns:a="http://schemas.openxmlformats.org/drawingml/2006/main">
          <a:off x="4419600" y="1818398"/>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60.9</a:t>
          </a:r>
        </a:p>
      </cdr:txBody>
    </cdr:sp>
  </cdr:relSizeAnchor>
  <cdr:relSizeAnchor xmlns:cdr="http://schemas.openxmlformats.org/drawingml/2006/chartDrawing">
    <cdr:from>
      <cdr:x>0.73333</cdr:x>
      <cdr:y>0.35141</cdr:y>
    </cdr:from>
    <cdr:to>
      <cdr:x>0.81458</cdr:x>
      <cdr:y>0.40699</cdr:y>
    </cdr:to>
    <cdr:sp macro="" textlink="">
      <cdr:nvSpPr>
        <cdr:cNvPr id="17" name="TextBox 1">
          <a:extLst xmlns:a="http://schemas.openxmlformats.org/drawingml/2006/main">
            <a:ext uri="{FF2B5EF4-FFF2-40B4-BE49-F238E27FC236}">
              <a16:creationId xmlns:a16="http://schemas.microsoft.com/office/drawing/2014/main" id="{F4AD50CB-E06A-4B85-9EC7-39D31B941EAD}"/>
            </a:ext>
          </a:extLst>
        </cdr:cNvPr>
        <cdr:cNvSpPr txBox="1"/>
      </cdr:nvSpPr>
      <cdr:spPr>
        <a:xfrm xmlns:a="http://schemas.openxmlformats.org/drawingml/2006/main">
          <a:off x="4470400" y="1070038"/>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65.4</a:t>
          </a:r>
        </a:p>
      </cdr:txBody>
    </cdr:sp>
  </cdr:relSizeAnchor>
  <cdr:relSizeAnchor xmlns:cdr="http://schemas.openxmlformats.org/drawingml/2006/chartDrawing">
    <cdr:from>
      <cdr:x>0.725</cdr:x>
      <cdr:y>0.18215</cdr:y>
    </cdr:from>
    <cdr:to>
      <cdr:x>0.80625</cdr:x>
      <cdr:y>0.23772</cdr:y>
    </cdr:to>
    <cdr:sp macro="" textlink="">
      <cdr:nvSpPr>
        <cdr:cNvPr id="18" name="TextBox 1">
          <a:extLst xmlns:a="http://schemas.openxmlformats.org/drawingml/2006/main">
            <a:ext uri="{FF2B5EF4-FFF2-40B4-BE49-F238E27FC236}">
              <a16:creationId xmlns:a16="http://schemas.microsoft.com/office/drawing/2014/main" id="{F0DB519D-F9D2-48E6-9C16-2BC4386CD2AB}"/>
            </a:ext>
          </a:extLst>
        </cdr:cNvPr>
        <cdr:cNvSpPr txBox="1"/>
      </cdr:nvSpPr>
      <cdr:spPr>
        <a:xfrm xmlns:a="http://schemas.openxmlformats.org/drawingml/2006/main">
          <a:off x="4419600" y="554631"/>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69AA"/>
              </a:solidFill>
              <a:latin typeface="Arial" panose="020B0604020202020204" pitchFamily="34" charset="0"/>
              <a:cs typeface="Arial" panose="020B0604020202020204" pitchFamily="34" charset="0"/>
            </a:rPr>
            <a:t>68.4</a:t>
          </a:r>
        </a:p>
      </cdr:txBody>
    </cdr:sp>
  </cdr:relSizeAnchor>
  <cdr:relSizeAnchor xmlns:cdr="http://schemas.openxmlformats.org/drawingml/2006/chartDrawing">
    <cdr:from>
      <cdr:x>0.725</cdr:x>
      <cdr:y>0.2447</cdr:y>
    </cdr:from>
    <cdr:to>
      <cdr:x>0.80625</cdr:x>
      <cdr:y>0.30028</cdr:y>
    </cdr:to>
    <cdr:sp macro="" textlink="">
      <cdr:nvSpPr>
        <cdr:cNvPr id="19" name="TextBox 1">
          <a:extLst xmlns:a="http://schemas.openxmlformats.org/drawingml/2006/main">
            <a:ext uri="{FF2B5EF4-FFF2-40B4-BE49-F238E27FC236}">
              <a16:creationId xmlns:a16="http://schemas.microsoft.com/office/drawing/2014/main" id="{31B056D8-366D-48F0-BE6D-B83A7AEFBFFC}"/>
            </a:ext>
          </a:extLst>
        </cdr:cNvPr>
        <cdr:cNvSpPr txBox="1"/>
      </cdr:nvSpPr>
      <cdr:spPr>
        <a:xfrm xmlns:a="http://schemas.openxmlformats.org/drawingml/2006/main">
          <a:off x="4419600" y="745112"/>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67.7</a:t>
          </a:r>
        </a:p>
      </cdr:txBody>
    </cdr:sp>
  </cdr:relSizeAnchor>
  <cdr:relSizeAnchor xmlns:cdr="http://schemas.openxmlformats.org/drawingml/2006/chartDrawing">
    <cdr:from>
      <cdr:x>0.725</cdr:x>
      <cdr:y>0.50371</cdr:y>
    </cdr:from>
    <cdr:to>
      <cdr:x>0.80625</cdr:x>
      <cdr:y>0.55928</cdr:y>
    </cdr:to>
    <cdr:sp macro="" textlink="">
      <cdr:nvSpPr>
        <cdr:cNvPr id="20" name="TextBox 1">
          <a:extLst xmlns:a="http://schemas.openxmlformats.org/drawingml/2006/main">
            <a:ext uri="{FF2B5EF4-FFF2-40B4-BE49-F238E27FC236}">
              <a16:creationId xmlns:a16="http://schemas.microsoft.com/office/drawing/2014/main" id="{861C362A-23DA-4EE0-ACD4-5AEBA961DC7C}"/>
            </a:ext>
          </a:extLst>
        </cdr:cNvPr>
        <cdr:cNvSpPr txBox="1"/>
      </cdr:nvSpPr>
      <cdr:spPr>
        <a:xfrm xmlns:a="http://schemas.openxmlformats.org/drawingml/2006/main">
          <a:off x="4419600" y="1533760"/>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DB812"/>
              </a:solidFill>
              <a:latin typeface="Arial" panose="020B0604020202020204" pitchFamily="34" charset="0"/>
              <a:cs typeface="Arial" panose="020B0604020202020204" pitchFamily="34" charset="0"/>
            </a:rPr>
            <a:t>62.6</a:t>
          </a:r>
        </a:p>
      </cdr:txBody>
    </cdr:sp>
  </cdr:relSizeAnchor>
  <cdr:relSizeAnchor xmlns:cdr="http://schemas.openxmlformats.org/drawingml/2006/chartDrawing">
    <cdr:from>
      <cdr:x>0.2</cdr:x>
      <cdr:y>0.56917</cdr:y>
    </cdr:from>
    <cdr:to>
      <cdr:x>0.28125</cdr:x>
      <cdr:y>0.62474</cdr:y>
    </cdr:to>
    <cdr:sp macro="" textlink="">
      <cdr:nvSpPr>
        <cdr:cNvPr id="21" name="TextBox 1">
          <a:extLst xmlns:a="http://schemas.openxmlformats.org/drawingml/2006/main">
            <a:ext uri="{FF2B5EF4-FFF2-40B4-BE49-F238E27FC236}">
              <a16:creationId xmlns:a16="http://schemas.microsoft.com/office/drawing/2014/main" id="{FAAB151F-F8A2-4C20-B5CE-571B1D91E366}"/>
            </a:ext>
          </a:extLst>
        </cdr:cNvPr>
        <cdr:cNvSpPr txBox="1"/>
      </cdr:nvSpPr>
      <cdr:spPr>
        <a:xfrm xmlns:a="http://schemas.openxmlformats.org/drawingml/2006/main">
          <a:off x="1219200" y="1733102"/>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61.4</a:t>
          </a:r>
        </a:p>
      </cdr:txBody>
    </cdr:sp>
  </cdr:relSizeAnchor>
  <cdr:relSizeAnchor xmlns:cdr="http://schemas.openxmlformats.org/drawingml/2006/chartDrawing">
    <cdr:from>
      <cdr:x>0.2</cdr:x>
      <cdr:y>0.37294</cdr:y>
    </cdr:from>
    <cdr:to>
      <cdr:x>0.28125</cdr:x>
      <cdr:y>0.42852</cdr:y>
    </cdr:to>
    <cdr:sp macro="" textlink="">
      <cdr:nvSpPr>
        <cdr:cNvPr id="22" name="TextBox 1">
          <a:extLst xmlns:a="http://schemas.openxmlformats.org/drawingml/2006/main">
            <a:ext uri="{FF2B5EF4-FFF2-40B4-BE49-F238E27FC236}">
              <a16:creationId xmlns:a16="http://schemas.microsoft.com/office/drawing/2014/main" id="{E4BED590-1F98-4A71-BF2A-5A99255B185E}"/>
            </a:ext>
          </a:extLst>
        </cdr:cNvPr>
        <cdr:cNvSpPr txBox="1"/>
      </cdr:nvSpPr>
      <cdr:spPr>
        <a:xfrm xmlns:a="http://schemas.openxmlformats.org/drawingml/2006/main">
          <a:off x="1219200" y="1135598"/>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DB812"/>
              </a:solidFill>
              <a:latin typeface="Arial" panose="020B0604020202020204" pitchFamily="34" charset="0"/>
              <a:cs typeface="Arial" panose="020B0604020202020204" pitchFamily="34" charset="0"/>
            </a:rPr>
            <a:t>64.7</a:t>
          </a:r>
        </a:p>
      </cdr:txBody>
    </cdr:sp>
  </cdr:relSizeAnchor>
  <cdr:relSizeAnchor xmlns:cdr="http://schemas.openxmlformats.org/drawingml/2006/chartDrawing">
    <cdr:from>
      <cdr:x>0.2</cdr:x>
      <cdr:y>0.42512</cdr:y>
    </cdr:from>
    <cdr:to>
      <cdr:x>0.28125</cdr:x>
      <cdr:y>0.48069</cdr:y>
    </cdr:to>
    <cdr:sp macro="" textlink="">
      <cdr:nvSpPr>
        <cdr:cNvPr id="23" name="TextBox 1">
          <a:extLst xmlns:a="http://schemas.openxmlformats.org/drawingml/2006/main">
            <a:ext uri="{FF2B5EF4-FFF2-40B4-BE49-F238E27FC236}">
              <a16:creationId xmlns:a16="http://schemas.microsoft.com/office/drawing/2014/main" id="{ECE44AC0-0FBF-4907-9F01-90C558D59304}"/>
            </a:ext>
          </a:extLst>
        </cdr:cNvPr>
        <cdr:cNvSpPr txBox="1"/>
      </cdr:nvSpPr>
      <cdr:spPr>
        <a:xfrm xmlns:a="http://schemas.openxmlformats.org/drawingml/2006/main">
          <a:off x="1219200" y="1294461"/>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64.7</a:t>
          </a:r>
        </a:p>
      </cdr:txBody>
    </cdr:sp>
  </cdr:relSizeAnchor>
  <cdr:relSizeAnchor xmlns:cdr="http://schemas.openxmlformats.org/drawingml/2006/chartDrawing">
    <cdr:from>
      <cdr:x>0.20651</cdr:x>
      <cdr:y>0.47221</cdr:y>
    </cdr:from>
    <cdr:to>
      <cdr:x>0.28776</cdr:x>
      <cdr:y>0.52779</cdr:y>
    </cdr:to>
    <cdr:sp macro="" textlink="">
      <cdr:nvSpPr>
        <cdr:cNvPr id="24" name="TextBox 1">
          <a:extLst xmlns:a="http://schemas.openxmlformats.org/drawingml/2006/main">
            <a:ext uri="{FF2B5EF4-FFF2-40B4-BE49-F238E27FC236}">
              <a16:creationId xmlns:a16="http://schemas.microsoft.com/office/drawing/2014/main" id="{9AFA35C7-4035-4310-A315-0C1D79B8C175}"/>
            </a:ext>
          </a:extLst>
        </cdr:cNvPr>
        <cdr:cNvSpPr txBox="1"/>
      </cdr:nvSpPr>
      <cdr:spPr>
        <a:xfrm xmlns:a="http://schemas.openxmlformats.org/drawingml/2006/main">
          <a:off x="1219200" y="1835102"/>
          <a:ext cx="479693" cy="2159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64.3</a:t>
          </a:r>
        </a:p>
      </cdr:txBody>
    </cdr:sp>
  </cdr:relSizeAnchor>
  <cdr:relSizeAnchor xmlns:cdr="http://schemas.openxmlformats.org/drawingml/2006/chartDrawing">
    <cdr:from>
      <cdr:x>0.2</cdr:x>
      <cdr:y>0.26006</cdr:y>
    </cdr:from>
    <cdr:to>
      <cdr:x>0.28125</cdr:x>
      <cdr:y>0.31563</cdr:y>
    </cdr:to>
    <cdr:sp macro="" textlink="">
      <cdr:nvSpPr>
        <cdr:cNvPr id="25" name="TextBox 1">
          <a:extLst xmlns:a="http://schemas.openxmlformats.org/drawingml/2006/main">
            <a:ext uri="{FF2B5EF4-FFF2-40B4-BE49-F238E27FC236}">
              <a16:creationId xmlns:a16="http://schemas.microsoft.com/office/drawing/2014/main" id="{0D7F6478-2BBD-4501-9896-010B42CD87D8}"/>
            </a:ext>
          </a:extLst>
        </cdr:cNvPr>
        <cdr:cNvSpPr txBox="1"/>
      </cdr:nvSpPr>
      <cdr:spPr>
        <a:xfrm xmlns:a="http://schemas.openxmlformats.org/drawingml/2006/main">
          <a:off x="1219200" y="791875"/>
          <a:ext cx="49530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69AA"/>
              </a:solidFill>
              <a:latin typeface="Arial" panose="020B0604020202020204" pitchFamily="34" charset="0"/>
              <a:cs typeface="Arial" panose="020B0604020202020204" pitchFamily="34" charset="0"/>
            </a:rPr>
            <a:t>67.1</a:t>
          </a:r>
        </a:p>
      </cdr:txBody>
    </cdr:sp>
  </cdr:relSizeAnchor>
  <cdr:relSizeAnchor xmlns:cdr="http://schemas.openxmlformats.org/drawingml/2006/chartDrawing">
    <cdr:from>
      <cdr:x>0.225</cdr:x>
      <cdr:y>0.09665</cdr:y>
    </cdr:from>
    <cdr:to>
      <cdr:x>0.385</cdr:x>
      <cdr:y>0.15222</cdr:y>
    </cdr:to>
    <cdr:sp macro="" textlink="">
      <cdr:nvSpPr>
        <cdr:cNvPr id="26" name="TextBox 1">
          <a:extLst xmlns:a="http://schemas.openxmlformats.org/drawingml/2006/main">
            <a:ext uri="{FF2B5EF4-FFF2-40B4-BE49-F238E27FC236}">
              <a16:creationId xmlns:a16="http://schemas.microsoft.com/office/drawing/2014/main" id="{E8AA4E8F-CCED-417E-9F6E-7DCCA110819B}"/>
            </a:ext>
          </a:extLst>
        </cdr:cNvPr>
        <cdr:cNvSpPr txBox="1"/>
      </cdr:nvSpPr>
      <cdr:spPr>
        <a:xfrm xmlns:a="http://schemas.openxmlformats.org/drawingml/2006/main">
          <a:off x="1371600" y="294283"/>
          <a:ext cx="97536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DB812"/>
              </a:solidFill>
              <a:latin typeface="Arial" panose="020B0604020202020204" pitchFamily="34" charset="0"/>
              <a:cs typeface="Arial" panose="020B0604020202020204" pitchFamily="34" charset="0"/>
            </a:rPr>
            <a:t>2017-18</a:t>
          </a:r>
        </a:p>
      </cdr:txBody>
    </cdr:sp>
  </cdr:relSizeAnchor>
  <cdr:relSizeAnchor xmlns:cdr="http://schemas.openxmlformats.org/drawingml/2006/chartDrawing">
    <cdr:from>
      <cdr:x>0.66938</cdr:x>
      <cdr:y>0.09665</cdr:y>
    </cdr:from>
    <cdr:to>
      <cdr:x>0.82813</cdr:x>
      <cdr:y>0.15222</cdr:y>
    </cdr:to>
    <cdr:sp macro="" textlink="">
      <cdr:nvSpPr>
        <cdr:cNvPr id="27" name="TextBox 1">
          <a:extLst xmlns:a="http://schemas.openxmlformats.org/drawingml/2006/main">
            <a:ext uri="{FF2B5EF4-FFF2-40B4-BE49-F238E27FC236}">
              <a16:creationId xmlns:a16="http://schemas.microsoft.com/office/drawing/2014/main" id="{3CC4B6B7-44DA-4012-8BB7-2F579597D9E0}"/>
            </a:ext>
          </a:extLst>
        </cdr:cNvPr>
        <cdr:cNvSpPr txBox="1"/>
      </cdr:nvSpPr>
      <cdr:spPr>
        <a:xfrm xmlns:a="http://schemas.openxmlformats.org/drawingml/2006/main">
          <a:off x="4080510" y="294283"/>
          <a:ext cx="967740" cy="16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69AA"/>
              </a:solidFill>
              <a:latin typeface="Arial" panose="020B0604020202020204" pitchFamily="34" charset="0"/>
              <a:cs typeface="Arial" panose="020B0604020202020204" pitchFamily="34" charset="0"/>
            </a:rPr>
            <a:t>2018-19</a:t>
          </a:r>
          <a:endParaRPr lang="en-CA" sz="1100" b="1" dirty="0">
            <a:solidFill>
              <a:srgbClr val="0069AA"/>
            </a:solidFill>
            <a:latin typeface="Arial" panose="020B0604020202020204" pitchFamily="34" charset="0"/>
            <a:cs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0.06303</cdr:y>
    </cdr:from>
    <cdr:to>
      <cdr:x>0.19583</cdr:x>
      <cdr:y>0.14637</cdr:y>
    </cdr:to>
    <cdr:sp macro="" textlink="">
      <cdr:nvSpPr>
        <cdr:cNvPr id="2" name="TextBox 1">
          <a:extLst xmlns:a="http://schemas.openxmlformats.org/drawingml/2006/main">
            <a:ext uri="{FF2B5EF4-FFF2-40B4-BE49-F238E27FC236}">
              <a16:creationId xmlns:a16="http://schemas.microsoft.com/office/drawing/2014/main" id="{2069E41B-6822-4FA3-B94A-B4A4A76429E2}"/>
            </a:ext>
          </a:extLst>
        </cdr:cNvPr>
        <cdr:cNvSpPr txBox="1"/>
      </cdr:nvSpPr>
      <cdr:spPr>
        <a:xfrm xmlns:a="http://schemas.openxmlformats.org/drawingml/2006/main">
          <a:off x="0" y="269748"/>
          <a:ext cx="1192606" cy="3566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a:solidFill>
                <a:sysClr val="windowText" lastClr="000000"/>
              </a:solidFill>
              <a:latin typeface="Arial" panose="020B0604020202020204" pitchFamily="34" charset="0"/>
              <a:cs typeface="Arial" panose="020B0604020202020204" pitchFamily="34" charset="0"/>
            </a:rPr>
            <a:t>Percentage</a:t>
          </a:r>
        </a:p>
      </cdr:txBody>
    </cdr:sp>
  </cdr:relSizeAnchor>
  <cdr:relSizeAnchor xmlns:cdr="http://schemas.openxmlformats.org/drawingml/2006/chartDrawing">
    <cdr:from>
      <cdr:x>0</cdr:x>
      <cdr:y>0.91277</cdr:y>
    </cdr:from>
    <cdr:to>
      <cdr:x>0.807</cdr:x>
      <cdr:y>1</cdr:y>
    </cdr:to>
    <cdr:sp macro="" textlink="">
      <cdr:nvSpPr>
        <cdr:cNvPr id="4" name="TextBox 1">
          <a:extLst xmlns:a="http://schemas.openxmlformats.org/drawingml/2006/main">
            <a:ext uri="{FF2B5EF4-FFF2-40B4-BE49-F238E27FC236}">
              <a16:creationId xmlns:a16="http://schemas.microsoft.com/office/drawing/2014/main" id="{590EB3F2-3DFC-4FCD-AFB9-5F670810DA1A}"/>
            </a:ext>
          </a:extLst>
        </cdr:cNvPr>
        <cdr:cNvSpPr txBox="1"/>
      </cdr:nvSpPr>
      <cdr:spPr>
        <a:xfrm xmlns:a="http://schemas.openxmlformats.org/drawingml/2006/main">
          <a:off x="0" y="2503911"/>
          <a:ext cx="3689621" cy="239289"/>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800">
              <a:latin typeface="Arial" panose="020B0604020202020204" pitchFamily="34" charset="0"/>
              <a:cs typeface="Arial" panose="020B0604020202020204" pitchFamily="34" charset="0"/>
            </a:rPr>
            <a:t>(n) refers to the number of students included</a:t>
          </a:r>
          <a:r>
            <a:rPr lang="en-CA" sz="800" baseline="0">
              <a:latin typeface="Arial" panose="020B0604020202020204" pitchFamily="34" charset="0"/>
              <a:cs typeface="Arial" panose="020B0604020202020204" pitchFamily="34" charset="0"/>
            </a:rPr>
            <a:t> in each district</a:t>
          </a:r>
          <a:endParaRPr lang="en-CA" sz="80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0.19583</cdr:x>
      <cdr:y>0.08334</cdr:y>
    </cdr:to>
    <cdr:sp macro="" textlink="">
      <cdr:nvSpPr>
        <cdr:cNvPr id="2" name="TextBox 1">
          <a:extLst xmlns:a="http://schemas.openxmlformats.org/drawingml/2006/main">
            <a:ext uri="{FF2B5EF4-FFF2-40B4-BE49-F238E27FC236}">
              <a16:creationId xmlns:a16="http://schemas.microsoft.com/office/drawing/2014/main" id="{2069E41B-6822-4FA3-B94A-B4A4A76429E2}"/>
            </a:ext>
          </a:extLst>
        </cdr:cNvPr>
        <cdr:cNvSpPr txBox="1"/>
      </cdr:nvSpPr>
      <cdr:spPr>
        <a:xfrm xmlns:a="http://schemas.openxmlformats.org/drawingml/2006/main">
          <a:off x="0" y="-1371600"/>
          <a:ext cx="1589530" cy="3810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dirty="0">
              <a:solidFill>
                <a:schemeClr val="tx1"/>
              </a:solidFill>
              <a:latin typeface="Arial" panose="020B0604020202020204" pitchFamily="34" charset="0"/>
              <a:cs typeface="Arial" panose="020B0604020202020204" pitchFamily="34" charset="0"/>
            </a:rPr>
            <a:t>Percentage</a:t>
          </a:r>
        </a:p>
      </cdr:txBody>
    </cdr:sp>
  </cdr:relSizeAnchor>
  <cdr:relSizeAnchor xmlns:cdr="http://schemas.openxmlformats.org/drawingml/2006/chartDrawing">
    <cdr:from>
      <cdr:x>0</cdr:x>
      <cdr:y>0.91277</cdr:y>
    </cdr:from>
    <cdr:to>
      <cdr:x>0.807</cdr:x>
      <cdr:y>1</cdr:y>
    </cdr:to>
    <cdr:sp macro="" textlink="">
      <cdr:nvSpPr>
        <cdr:cNvPr id="4" name="TextBox 1">
          <a:extLst xmlns:a="http://schemas.openxmlformats.org/drawingml/2006/main">
            <a:ext uri="{FF2B5EF4-FFF2-40B4-BE49-F238E27FC236}">
              <a16:creationId xmlns:a16="http://schemas.microsoft.com/office/drawing/2014/main" id="{590EB3F2-3DFC-4FCD-AFB9-5F670810DA1A}"/>
            </a:ext>
          </a:extLst>
        </cdr:cNvPr>
        <cdr:cNvSpPr txBox="1"/>
      </cdr:nvSpPr>
      <cdr:spPr>
        <a:xfrm xmlns:a="http://schemas.openxmlformats.org/drawingml/2006/main">
          <a:off x="0" y="2503911"/>
          <a:ext cx="3689621" cy="239289"/>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0.93129</cdr:y>
    </cdr:from>
    <cdr:to>
      <cdr:x>0.62077</cdr:x>
      <cdr:y>1</cdr:y>
    </cdr:to>
    <cdr:sp macro="" textlink="">
      <cdr:nvSpPr>
        <cdr:cNvPr id="2" name="TextBox 1">
          <a:extLst xmlns:a="http://schemas.openxmlformats.org/drawingml/2006/main">
            <a:ext uri="{FF2B5EF4-FFF2-40B4-BE49-F238E27FC236}">
              <a16:creationId xmlns:a16="http://schemas.microsoft.com/office/drawing/2014/main" id="{CBD7C66C-9E0E-4220-B8F7-36F2F2B9F9C6}"/>
            </a:ext>
          </a:extLst>
        </cdr:cNvPr>
        <cdr:cNvSpPr txBox="1"/>
      </cdr:nvSpPr>
      <cdr:spPr>
        <a:xfrm xmlns:a="http://schemas.openxmlformats.org/drawingml/2006/main">
          <a:off x="0" y="3237746"/>
          <a:ext cx="3689609" cy="238879"/>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cdr:y>
    </cdr:from>
    <cdr:to>
      <cdr:x>0.19559</cdr:x>
      <cdr:y>0.08333</cdr:y>
    </cdr:to>
    <cdr:sp macro="" textlink="">
      <cdr:nvSpPr>
        <cdr:cNvPr id="3" name="TextBox 1">
          <a:extLst xmlns:a="http://schemas.openxmlformats.org/drawingml/2006/main">
            <a:ext uri="{FF2B5EF4-FFF2-40B4-BE49-F238E27FC236}">
              <a16:creationId xmlns:a16="http://schemas.microsoft.com/office/drawing/2014/main" id="{96F9B7DD-A6DF-4D67-BB36-217A6A155E37}"/>
            </a:ext>
          </a:extLst>
        </cdr:cNvPr>
        <cdr:cNvSpPr txBox="1"/>
      </cdr:nvSpPr>
      <cdr:spPr>
        <a:xfrm xmlns:a="http://schemas.openxmlformats.org/drawingml/2006/main">
          <a:off x="-457200" y="-1371600"/>
          <a:ext cx="1588166" cy="3809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dirty="0">
              <a:solidFill>
                <a:sysClr val="windowText" lastClr="000000"/>
              </a:solidFill>
              <a:latin typeface="Arial" panose="020B0604020202020204" pitchFamily="34" charset="0"/>
              <a:cs typeface="Arial" panose="020B0604020202020204" pitchFamily="34" charset="0"/>
            </a:rPr>
            <a:t>Percentage</a:t>
          </a:r>
        </a:p>
      </cdr:txBody>
    </cdr:sp>
  </cdr:relSizeAnchor>
</c:userShapes>
</file>

<file path=ppt/drawings/drawing4.xml><?xml version="1.0" encoding="utf-8"?>
<c:userShapes xmlns:c="http://schemas.openxmlformats.org/drawingml/2006/chart">
  <cdr:relSizeAnchor xmlns:cdr="http://schemas.openxmlformats.org/drawingml/2006/chartDrawing">
    <cdr:from>
      <cdr:x>0.00644</cdr:x>
      <cdr:y>0.92781</cdr:y>
    </cdr:from>
    <cdr:to>
      <cdr:x>0.64162</cdr:x>
      <cdr:y>1</cdr:y>
    </cdr:to>
    <cdr:sp macro="" textlink="">
      <cdr:nvSpPr>
        <cdr:cNvPr id="2" name="TextBox 1">
          <a:extLst xmlns:a="http://schemas.openxmlformats.org/drawingml/2006/main">
            <a:ext uri="{FF2B5EF4-FFF2-40B4-BE49-F238E27FC236}">
              <a16:creationId xmlns:a16="http://schemas.microsoft.com/office/drawing/2014/main" id="{9B9FDE5F-F0D7-436A-858B-DFE0389EE7B8}"/>
            </a:ext>
          </a:extLst>
        </cdr:cNvPr>
        <cdr:cNvSpPr txBox="1"/>
      </cdr:nvSpPr>
      <cdr:spPr>
        <a:xfrm xmlns:a="http://schemas.openxmlformats.org/drawingml/2006/main">
          <a:off x="50800" y="4308658"/>
          <a:ext cx="5014083" cy="314142"/>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cdr:y>
    </cdr:from>
    <cdr:to>
      <cdr:x>0.19541</cdr:x>
      <cdr:y>0.08198</cdr:y>
    </cdr:to>
    <cdr:sp macro="" textlink="">
      <cdr:nvSpPr>
        <cdr:cNvPr id="3" name="TextBox 1">
          <a:extLst xmlns:a="http://schemas.openxmlformats.org/drawingml/2006/main">
            <a:ext uri="{FF2B5EF4-FFF2-40B4-BE49-F238E27FC236}">
              <a16:creationId xmlns:a16="http://schemas.microsoft.com/office/drawing/2014/main" id="{365B0793-F5FE-4C0D-8367-FBF3228425AA}"/>
            </a:ext>
          </a:extLst>
        </cdr:cNvPr>
        <cdr:cNvSpPr txBox="1"/>
      </cdr:nvSpPr>
      <cdr:spPr>
        <a:xfrm xmlns:a="http://schemas.openxmlformats.org/drawingml/2006/main">
          <a:off x="-381000" y="0"/>
          <a:ext cx="1634399" cy="3810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dirty="0">
              <a:solidFill>
                <a:schemeClr val="tx1"/>
              </a:solidFill>
              <a:latin typeface="Arial" panose="020B0604020202020204" pitchFamily="34" charset="0"/>
              <a:cs typeface="Arial" panose="020B0604020202020204" pitchFamily="34" charset="0"/>
            </a:rPr>
            <a:t>Percentage</a:t>
          </a:r>
        </a:p>
      </cdr:txBody>
    </cdr:sp>
  </cdr:relSizeAnchor>
</c:userShapes>
</file>

<file path=ppt/drawings/drawing5.xml><?xml version="1.0" encoding="utf-8"?>
<c:userShapes xmlns:c="http://schemas.openxmlformats.org/drawingml/2006/chart">
  <cdr:relSizeAnchor xmlns:cdr="http://schemas.openxmlformats.org/drawingml/2006/chartDrawing">
    <cdr:from>
      <cdr:x>0.00053</cdr:x>
      <cdr:y>0.89987</cdr:y>
    </cdr:from>
    <cdr:to>
      <cdr:x>0.80775</cdr:x>
      <cdr:y>1</cdr:y>
    </cdr:to>
    <cdr:sp macro="" textlink="">
      <cdr:nvSpPr>
        <cdr:cNvPr id="2" name="TextBox 1">
          <a:extLst xmlns:a="http://schemas.openxmlformats.org/drawingml/2006/main">
            <a:ext uri="{FF2B5EF4-FFF2-40B4-BE49-F238E27FC236}">
              <a16:creationId xmlns:a16="http://schemas.microsoft.com/office/drawing/2014/main" id="{9BF3DDC5-180E-46CB-99C8-58ACD4BA60D8}"/>
            </a:ext>
          </a:extLst>
        </cdr:cNvPr>
        <cdr:cNvSpPr txBox="1"/>
      </cdr:nvSpPr>
      <cdr:spPr>
        <a:xfrm xmlns:a="http://schemas.openxmlformats.org/drawingml/2006/main">
          <a:off x="3175" y="2715362"/>
          <a:ext cx="4797766" cy="302158"/>
        </a:xfrm>
        <a:prstGeom xmlns:a="http://schemas.openxmlformats.org/drawingml/2006/main" prst="rect">
          <a:avLst/>
        </a:prstGeom>
      </cdr:spPr>
      <cdr:txBody>
        <a:bodyPr xmlns:a="http://schemas.openxmlformats.org/drawingml/2006/main" wrap="none" lIns="9144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0.73333</cdr:x>
      <cdr:y>0.14173</cdr:y>
    </cdr:from>
    <cdr:to>
      <cdr:x>0.73333</cdr:x>
      <cdr:y>0.86614</cdr:y>
    </cdr:to>
    <cdr:cxnSp macro="">
      <cdr:nvCxnSpPr>
        <cdr:cNvPr id="2" name="Straight Connector 1">
          <a:extLst xmlns:a="http://schemas.openxmlformats.org/drawingml/2006/main">
            <a:ext uri="{FF2B5EF4-FFF2-40B4-BE49-F238E27FC236}">
              <a16:creationId xmlns:a16="http://schemas.microsoft.com/office/drawing/2014/main" id="{8E141A2E-C88C-4556-90BF-1C7D2EEE38B5}"/>
            </a:ext>
          </a:extLst>
        </cdr:cNvPr>
        <cdr:cNvCxnSpPr/>
      </cdr:nvCxnSpPr>
      <cdr:spPr bwMode="auto">
        <a:xfrm xmlns:a="http://schemas.openxmlformats.org/drawingml/2006/main">
          <a:off x="3352800" y="411480"/>
          <a:ext cx="0" cy="210312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0069AA"/>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0.11667</cdr:x>
      <cdr:y>0.39466</cdr:y>
    </cdr:from>
    <cdr:to>
      <cdr:x>0.25</cdr:x>
      <cdr:y>0.47244</cdr:y>
    </cdr:to>
    <cdr:sp macro="" textlink="">
      <cdr:nvSpPr>
        <cdr:cNvPr id="5" name="TextBox 1">
          <a:extLst xmlns:a="http://schemas.openxmlformats.org/drawingml/2006/main">
            <a:ext uri="{FF2B5EF4-FFF2-40B4-BE49-F238E27FC236}">
              <a16:creationId xmlns:a16="http://schemas.microsoft.com/office/drawing/2014/main" id="{9BEC613D-73D3-4FC1-BD2A-A0C9E7E7E80A}"/>
            </a:ext>
          </a:extLst>
        </cdr:cNvPr>
        <cdr:cNvSpPr txBox="1"/>
      </cdr:nvSpPr>
      <cdr:spPr>
        <a:xfrm xmlns:a="http://schemas.openxmlformats.org/drawingml/2006/main">
          <a:off x="533403" y="1145785"/>
          <a:ext cx="609597" cy="225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68.9</a:t>
          </a:r>
        </a:p>
      </cdr:txBody>
    </cdr:sp>
  </cdr:relSizeAnchor>
  <cdr:relSizeAnchor xmlns:cdr="http://schemas.openxmlformats.org/drawingml/2006/chartDrawing">
    <cdr:from>
      <cdr:x>0.11377</cdr:x>
      <cdr:y>0.5359</cdr:y>
    </cdr:from>
    <cdr:to>
      <cdr:x>0.23622</cdr:x>
      <cdr:y>0.60427</cdr:y>
    </cdr:to>
    <cdr:sp macro="" textlink="">
      <cdr:nvSpPr>
        <cdr:cNvPr id="6" name="TextBox 1">
          <a:extLst xmlns:a="http://schemas.openxmlformats.org/drawingml/2006/main">
            <a:ext uri="{FF2B5EF4-FFF2-40B4-BE49-F238E27FC236}">
              <a16:creationId xmlns:a16="http://schemas.microsoft.com/office/drawing/2014/main" id="{92744DDB-77F2-4903-9D6E-25AA7A0B404E}"/>
            </a:ext>
          </a:extLst>
        </cdr:cNvPr>
        <cdr:cNvSpPr txBox="1"/>
      </cdr:nvSpPr>
      <cdr:spPr>
        <a:xfrm xmlns:a="http://schemas.openxmlformats.org/drawingml/2006/main">
          <a:off x="520177" y="1555833"/>
          <a:ext cx="559841" cy="1984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58.9</a:t>
          </a:r>
        </a:p>
      </cdr:txBody>
    </cdr:sp>
  </cdr:relSizeAnchor>
  <cdr:relSizeAnchor xmlns:cdr="http://schemas.openxmlformats.org/drawingml/2006/chartDrawing">
    <cdr:from>
      <cdr:x>0.13333</cdr:x>
      <cdr:y>0.14173</cdr:y>
    </cdr:from>
    <cdr:to>
      <cdr:x>0.25</cdr:x>
      <cdr:y>0.20997</cdr:y>
    </cdr:to>
    <cdr:sp macro="" textlink="">
      <cdr:nvSpPr>
        <cdr:cNvPr id="7" name="TextBox 1">
          <a:extLst xmlns:a="http://schemas.openxmlformats.org/drawingml/2006/main">
            <a:ext uri="{FF2B5EF4-FFF2-40B4-BE49-F238E27FC236}">
              <a16:creationId xmlns:a16="http://schemas.microsoft.com/office/drawing/2014/main" id="{D7F00FCD-1730-4703-B4DA-CAFB274E3B7E}"/>
            </a:ext>
          </a:extLst>
        </cdr:cNvPr>
        <cdr:cNvSpPr txBox="1"/>
      </cdr:nvSpPr>
      <cdr:spPr>
        <a:xfrm xmlns:a="http://schemas.openxmlformats.org/drawingml/2006/main">
          <a:off x="609600" y="411473"/>
          <a:ext cx="533400" cy="1981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79646"/>
              </a:solidFill>
              <a:latin typeface="Arial" panose="020B0604020202020204" pitchFamily="34" charset="0"/>
              <a:cs typeface="Arial" panose="020B0604020202020204" pitchFamily="34" charset="0"/>
            </a:rPr>
            <a:t>80.1</a:t>
          </a:r>
        </a:p>
      </cdr:txBody>
    </cdr:sp>
  </cdr:relSizeAnchor>
  <cdr:relSizeAnchor xmlns:cdr="http://schemas.openxmlformats.org/drawingml/2006/chartDrawing">
    <cdr:from>
      <cdr:x>0.11667</cdr:x>
      <cdr:y>0.30709</cdr:y>
    </cdr:from>
    <cdr:to>
      <cdr:x>0.25</cdr:x>
      <cdr:y>0.3937</cdr:y>
    </cdr:to>
    <cdr:sp macro="" textlink="">
      <cdr:nvSpPr>
        <cdr:cNvPr id="8" name="TextBox 1">
          <a:extLst xmlns:a="http://schemas.openxmlformats.org/drawingml/2006/main">
            <a:ext uri="{FF2B5EF4-FFF2-40B4-BE49-F238E27FC236}">
              <a16:creationId xmlns:a16="http://schemas.microsoft.com/office/drawing/2014/main" id="{6150F651-23E3-4672-8CE6-2261C4584701}"/>
            </a:ext>
          </a:extLst>
        </cdr:cNvPr>
        <cdr:cNvSpPr txBox="1"/>
      </cdr:nvSpPr>
      <cdr:spPr>
        <a:xfrm xmlns:a="http://schemas.openxmlformats.org/drawingml/2006/main">
          <a:off x="533406" y="891550"/>
          <a:ext cx="609594" cy="2514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73.6</a:t>
          </a:r>
        </a:p>
      </cdr:txBody>
    </cdr:sp>
  </cdr:relSizeAnchor>
  <cdr:relSizeAnchor xmlns:cdr="http://schemas.openxmlformats.org/drawingml/2006/chartDrawing">
    <cdr:from>
      <cdr:x>0.11667</cdr:x>
      <cdr:y>0.2327</cdr:y>
    </cdr:from>
    <cdr:to>
      <cdr:x>0.25049</cdr:x>
      <cdr:y>0.32574</cdr:y>
    </cdr:to>
    <cdr:sp macro="" textlink="">
      <cdr:nvSpPr>
        <cdr:cNvPr id="9" name="TextBox 1">
          <a:extLst xmlns:a="http://schemas.openxmlformats.org/drawingml/2006/main">
            <a:ext uri="{FF2B5EF4-FFF2-40B4-BE49-F238E27FC236}">
              <a16:creationId xmlns:a16="http://schemas.microsoft.com/office/drawing/2014/main" id="{D51FD864-7382-4D1E-A34E-B760F6D3BEA1}"/>
            </a:ext>
          </a:extLst>
        </cdr:cNvPr>
        <cdr:cNvSpPr txBox="1"/>
      </cdr:nvSpPr>
      <cdr:spPr>
        <a:xfrm xmlns:a="http://schemas.openxmlformats.org/drawingml/2006/main">
          <a:off x="533402" y="675579"/>
          <a:ext cx="611838" cy="2701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70C0"/>
              </a:solidFill>
              <a:latin typeface="Arial" panose="020B0604020202020204" pitchFamily="34" charset="0"/>
              <a:cs typeface="Arial" panose="020B0604020202020204" pitchFamily="34" charset="0"/>
            </a:rPr>
            <a:t>75.8</a:t>
          </a:r>
        </a:p>
      </cdr:txBody>
    </cdr:sp>
  </cdr:relSizeAnchor>
  <cdr:relSizeAnchor xmlns:cdr="http://schemas.openxmlformats.org/drawingml/2006/chartDrawing">
    <cdr:from>
      <cdr:x>0.75</cdr:x>
      <cdr:y>0.45798</cdr:y>
    </cdr:from>
    <cdr:to>
      <cdr:x>0.86666</cdr:x>
      <cdr:y>0.54202</cdr:y>
    </cdr:to>
    <cdr:sp macro="" textlink="">
      <cdr:nvSpPr>
        <cdr:cNvPr id="10" name="TextBox 1">
          <a:extLst xmlns:a="http://schemas.openxmlformats.org/drawingml/2006/main">
            <a:ext uri="{FF2B5EF4-FFF2-40B4-BE49-F238E27FC236}">
              <a16:creationId xmlns:a16="http://schemas.microsoft.com/office/drawing/2014/main" id="{29134629-7014-400D-8852-40D63FB93E69}"/>
            </a:ext>
          </a:extLst>
        </cdr:cNvPr>
        <cdr:cNvSpPr txBox="1"/>
      </cdr:nvSpPr>
      <cdr:spPr>
        <a:xfrm xmlns:a="http://schemas.openxmlformats.org/drawingml/2006/main">
          <a:off x="3429000" y="1329617"/>
          <a:ext cx="533370" cy="2439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68.3</a:t>
          </a:r>
        </a:p>
      </cdr:txBody>
    </cdr:sp>
  </cdr:relSizeAnchor>
  <cdr:relSizeAnchor xmlns:cdr="http://schemas.openxmlformats.org/drawingml/2006/chartDrawing">
    <cdr:from>
      <cdr:x>0.75</cdr:x>
      <cdr:y>0.23293</cdr:y>
    </cdr:from>
    <cdr:to>
      <cdr:x>0.88333</cdr:x>
      <cdr:y>0.30213</cdr:y>
    </cdr:to>
    <cdr:sp macro="" textlink="">
      <cdr:nvSpPr>
        <cdr:cNvPr id="11" name="TextBox 1">
          <a:extLst xmlns:a="http://schemas.openxmlformats.org/drawingml/2006/main">
            <a:ext uri="{FF2B5EF4-FFF2-40B4-BE49-F238E27FC236}">
              <a16:creationId xmlns:a16="http://schemas.microsoft.com/office/drawing/2014/main" id="{E9EED9C9-BD04-48EF-B77C-09029914C7DF}"/>
            </a:ext>
          </a:extLst>
        </cdr:cNvPr>
        <cdr:cNvSpPr txBox="1"/>
      </cdr:nvSpPr>
      <cdr:spPr>
        <a:xfrm xmlns:a="http://schemas.openxmlformats.org/drawingml/2006/main">
          <a:off x="3429000" y="676260"/>
          <a:ext cx="609585" cy="2009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75.6</a:t>
          </a:r>
        </a:p>
      </cdr:txBody>
    </cdr:sp>
  </cdr:relSizeAnchor>
  <cdr:relSizeAnchor xmlns:cdr="http://schemas.openxmlformats.org/drawingml/2006/chartDrawing">
    <cdr:from>
      <cdr:x>0.84508</cdr:x>
      <cdr:y>0.30542</cdr:y>
    </cdr:from>
    <cdr:to>
      <cdr:x>0.95</cdr:x>
      <cdr:y>0.37242</cdr:y>
    </cdr:to>
    <cdr:sp macro="" textlink="">
      <cdr:nvSpPr>
        <cdr:cNvPr id="12" name="TextBox 1">
          <a:extLst xmlns:a="http://schemas.openxmlformats.org/drawingml/2006/main">
            <a:ext uri="{FF2B5EF4-FFF2-40B4-BE49-F238E27FC236}">
              <a16:creationId xmlns:a16="http://schemas.microsoft.com/office/drawing/2014/main" id="{0725E396-FC61-4FD6-953D-56C137DFB5F4}"/>
            </a:ext>
          </a:extLst>
        </cdr:cNvPr>
        <cdr:cNvSpPr txBox="1"/>
      </cdr:nvSpPr>
      <cdr:spPr>
        <a:xfrm xmlns:a="http://schemas.openxmlformats.org/drawingml/2006/main">
          <a:off x="3863705" y="886688"/>
          <a:ext cx="479694" cy="1945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chemeClr val="tx1"/>
              </a:solidFill>
              <a:latin typeface="Arial" panose="020B0604020202020204" pitchFamily="34" charset="0"/>
              <a:cs typeface="Arial" panose="020B0604020202020204" pitchFamily="34" charset="0"/>
            </a:rPr>
            <a:t>NB</a:t>
          </a:r>
        </a:p>
      </cdr:txBody>
    </cdr:sp>
  </cdr:relSizeAnchor>
  <cdr:relSizeAnchor xmlns:cdr="http://schemas.openxmlformats.org/drawingml/2006/chartDrawing">
    <cdr:from>
      <cdr:x>0.75</cdr:x>
      <cdr:y>0.30213</cdr:y>
    </cdr:from>
    <cdr:to>
      <cdr:x>0.85492</cdr:x>
      <cdr:y>0.37651</cdr:y>
    </cdr:to>
    <cdr:sp macro="" textlink="">
      <cdr:nvSpPr>
        <cdr:cNvPr id="13" name="TextBox 1">
          <a:extLst xmlns:a="http://schemas.openxmlformats.org/drawingml/2006/main">
            <a:ext uri="{FF2B5EF4-FFF2-40B4-BE49-F238E27FC236}">
              <a16:creationId xmlns:a16="http://schemas.microsoft.com/office/drawing/2014/main" id="{4ED9C2B5-B287-470F-9BE6-69876DE3350A}"/>
            </a:ext>
          </a:extLst>
        </cdr:cNvPr>
        <cdr:cNvSpPr txBox="1"/>
      </cdr:nvSpPr>
      <cdr:spPr>
        <a:xfrm xmlns:a="http://schemas.openxmlformats.org/drawingml/2006/main">
          <a:off x="3429000" y="877163"/>
          <a:ext cx="479694" cy="215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75</a:t>
          </a:r>
        </a:p>
      </cdr:txBody>
    </cdr:sp>
  </cdr:relSizeAnchor>
  <cdr:relSizeAnchor xmlns:cdr="http://schemas.openxmlformats.org/drawingml/2006/chartDrawing">
    <cdr:from>
      <cdr:x>0.75</cdr:x>
      <cdr:y>0.15053</cdr:y>
    </cdr:from>
    <cdr:to>
      <cdr:x>0.86667</cdr:x>
      <cdr:y>0.22491</cdr:y>
    </cdr:to>
    <cdr:sp macro="" textlink="">
      <cdr:nvSpPr>
        <cdr:cNvPr id="14" name="TextBox 1">
          <a:extLst xmlns:a="http://schemas.openxmlformats.org/drawingml/2006/main">
            <a:ext uri="{FF2B5EF4-FFF2-40B4-BE49-F238E27FC236}">
              <a16:creationId xmlns:a16="http://schemas.microsoft.com/office/drawing/2014/main" id="{14E38758-D60D-40D3-8475-992D27D75962}"/>
            </a:ext>
          </a:extLst>
        </cdr:cNvPr>
        <cdr:cNvSpPr txBox="1"/>
      </cdr:nvSpPr>
      <cdr:spPr>
        <a:xfrm xmlns:a="http://schemas.openxmlformats.org/drawingml/2006/main">
          <a:off x="3429000" y="437017"/>
          <a:ext cx="533415" cy="215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70C0"/>
              </a:solidFill>
              <a:latin typeface="Arial" panose="020B0604020202020204" pitchFamily="34" charset="0"/>
              <a:cs typeface="Arial" panose="020B0604020202020204" pitchFamily="34" charset="0"/>
            </a:rPr>
            <a:t>78.8</a:t>
          </a:r>
        </a:p>
      </cdr:txBody>
    </cdr:sp>
  </cdr:relSizeAnchor>
  <cdr:relSizeAnchor xmlns:cdr="http://schemas.openxmlformats.org/drawingml/2006/chartDrawing">
    <cdr:from>
      <cdr:x>0.75</cdr:x>
      <cdr:y>0.38233</cdr:y>
    </cdr:from>
    <cdr:to>
      <cdr:x>0.88333</cdr:x>
      <cdr:y>0.47654</cdr:y>
    </cdr:to>
    <cdr:sp macro="" textlink="">
      <cdr:nvSpPr>
        <cdr:cNvPr id="15" name="TextBox 1">
          <a:extLst xmlns:a="http://schemas.openxmlformats.org/drawingml/2006/main">
            <a:ext uri="{FF2B5EF4-FFF2-40B4-BE49-F238E27FC236}">
              <a16:creationId xmlns:a16="http://schemas.microsoft.com/office/drawing/2014/main" id="{D2AC9067-D3BF-44C8-A153-80BA2CF26AF8}"/>
            </a:ext>
          </a:extLst>
        </cdr:cNvPr>
        <cdr:cNvSpPr txBox="1"/>
      </cdr:nvSpPr>
      <cdr:spPr>
        <a:xfrm xmlns:a="http://schemas.openxmlformats.org/drawingml/2006/main">
          <a:off x="3429000" y="1110000"/>
          <a:ext cx="609585" cy="2735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79646"/>
              </a:solidFill>
              <a:latin typeface="Arial" panose="020B0604020202020204" pitchFamily="34" charset="0"/>
              <a:cs typeface="Arial" panose="020B0604020202020204" pitchFamily="34" charset="0"/>
            </a:rPr>
            <a:t>73.2</a:t>
          </a:r>
        </a:p>
      </cdr:txBody>
    </cdr:sp>
  </cdr:relSizeAnchor>
  <cdr:relSizeAnchor xmlns:cdr="http://schemas.openxmlformats.org/drawingml/2006/chartDrawing">
    <cdr:from>
      <cdr:x>0.84322</cdr:x>
      <cdr:y>0.23824</cdr:y>
    </cdr:from>
    <cdr:to>
      <cdr:x>0.99011</cdr:x>
      <cdr:y>0.31262</cdr:y>
    </cdr:to>
    <cdr:sp macro="" textlink="">
      <cdr:nvSpPr>
        <cdr:cNvPr id="16" name="TextBox 1">
          <a:extLst xmlns:a="http://schemas.openxmlformats.org/drawingml/2006/main">
            <a:ext uri="{FF2B5EF4-FFF2-40B4-BE49-F238E27FC236}">
              <a16:creationId xmlns:a16="http://schemas.microsoft.com/office/drawing/2014/main" id="{1CBC4F92-D8B3-4828-B8C8-1BF772B75753}"/>
            </a:ext>
          </a:extLst>
        </cdr:cNvPr>
        <cdr:cNvSpPr txBox="1"/>
      </cdr:nvSpPr>
      <cdr:spPr>
        <a:xfrm xmlns:a="http://schemas.openxmlformats.org/drawingml/2006/main">
          <a:off x="3855210" y="691656"/>
          <a:ext cx="671581" cy="2159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ASD-S</a:t>
          </a:r>
        </a:p>
      </cdr:txBody>
    </cdr:sp>
  </cdr:relSizeAnchor>
  <cdr:relSizeAnchor xmlns:cdr="http://schemas.openxmlformats.org/drawingml/2006/chartDrawing">
    <cdr:from>
      <cdr:x>0.84322</cdr:x>
      <cdr:y>0.39663</cdr:y>
    </cdr:from>
    <cdr:to>
      <cdr:x>1</cdr:x>
      <cdr:y>0.47537</cdr:y>
    </cdr:to>
    <cdr:sp macro="" textlink="">
      <cdr:nvSpPr>
        <cdr:cNvPr id="18" name="TextBox 1">
          <a:extLst xmlns:a="http://schemas.openxmlformats.org/drawingml/2006/main">
            <a:ext uri="{FF2B5EF4-FFF2-40B4-BE49-F238E27FC236}">
              <a16:creationId xmlns:a16="http://schemas.microsoft.com/office/drawing/2014/main" id="{FB2EF742-EF1B-40DE-8905-9A46C23DAFD3}"/>
            </a:ext>
          </a:extLst>
        </cdr:cNvPr>
        <cdr:cNvSpPr txBox="1"/>
      </cdr:nvSpPr>
      <cdr:spPr>
        <a:xfrm xmlns:a="http://schemas.openxmlformats.org/drawingml/2006/main">
          <a:off x="3855202" y="1151505"/>
          <a:ext cx="716798" cy="2285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79646"/>
              </a:solidFill>
              <a:latin typeface="Arial" panose="020B0604020202020204" pitchFamily="34" charset="0"/>
              <a:cs typeface="Arial" panose="020B0604020202020204" pitchFamily="34" charset="0"/>
            </a:rPr>
            <a:t>ASD-W</a:t>
          </a:r>
        </a:p>
      </cdr:txBody>
    </cdr:sp>
  </cdr:relSizeAnchor>
  <cdr:relSizeAnchor xmlns:cdr="http://schemas.openxmlformats.org/drawingml/2006/chartDrawing">
    <cdr:from>
      <cdr:x>0.84322</cdr:x>
      <cdr:y>0.15254</cdr:y>
    </cdr:from>
    <cdr:to>
      <cdr:x>0.99011</cdr:x>
      <cdr:y>0.22693</cdr:y>
    </cdr:to>
    <cdr:sp macro="" textlink="">
      <cdr:nvSpPr>
        <cdr:cNvPr id="19" name="TextBox 1">
          <a:extLst xmlns:a="http://schemas.openxmlformats.org/drawingml/2006/main">
            <a:ext uri="{FF2B5EF4-FFF2-40B4-BE49-F238E27FC236}">
              <a16:creationId xmlns:a16="http://schemas.microsoft.com/office/drawing/2014/main" id="{FB2EF742-EF1B-40DE-8905-9A46C23DAFD3}"/>
            </a:ext>
          </a:extLst>
        </cdr:cNvPr>
        <cdr:cNvSpPr txBox="1"/>
      </cdr:nvSpPr>
      <cdr:spPr>
        <a:xfrm xmlns:a="http://schemas.openxmlformats.org/drawingml/2006/main">
          <a:off x="3855210" y="442865"/>
          <a:ext cx="671581" cy="2159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70C0"/>
              </a:solidFill>
              <a:latin typeface="Arial" panose="020B0604020202020204" pitchFamily="34" charset="0"/>
              <a:cs typeface="Arial" panose="020B0604020202020204" pitchFamily="34" charset="0"/>
            </a:rPr>
            <a:t>ASD-E</a:t>
          </a:r>
        </a:p>
      </cdr:txBody>
    </cdr:sp>
  </cdr:relSizeAnchor>
  <cdr:relSizeAnchor xmlns:cdr="http://schemas.openxmlformats.org/drawingml/2006/chartDrawing">
    <cdr:from>
      <cdr:x>0.84322</cdr:x>
      <cdr:y>0.46281</cdr:y>
    </cdr:from>
    <cdr:to>
      <cdr:x>0.99011</cdr:x>
      <cdr:y>0.53719</cdr:y>
    </cdr:to>
    <cdr:sp macro="" textlink="">
      <cdr:nvSpPr>
        <cdr:cNvPr id="20" name="TextBox 1">
          <a:extLst xmlns:a="http://schemas.openxmlformats.org/drawingml/2006/main">
            <a:ext uri="{FF2B5EF4-FFF2-40B4-BE49-F238E27FC236}">
              <a16:creationId xmlns:a16="http://schemas.microsoft.com/office/drawing/2014/main" id="{FB2EF742-EF1B-40DE-8905-9A46C23DAFD3}"/>
            </a:ext>
          </a:extLst>
        </cdr:cNvPr>
        <cdr:cNvSpPr txBox="1"/>
      </cdr:nvSpPr>
      <cdr:spPr>
        <a:xfrm xmlns:a="http://schemas.openxmlformats.org/drawingml/2006/main">
          <a:off x="3855210" y="1343639"/>
          <a:ext cx="671581" cy="215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ASD-N</a:t>
          </a:r>
        </a:p>
      </cdr:txBody>
    </cdr:sp>
  </cdr:relSizeAnchor>
</c:userShapes>
</file>

<file path=ppt/drawings/drawing7.xml><?xml version="1.0" encoding="utf-8"?>
<c:userShapes xmlns:c="http://schemas.openxmlformats.org/drawingml/2006/chart">
  <cdr:relSizeAnchor xmlns:cdr="http://schemas.openxmlformats.org/drawingml/2006/chartDrawing">
    <cdr:from>
      <cdr:x>0.28333</cdr:x>
      <cdr:y>0.07813</cdr:y>
    </cdr:from>
    <cdr:to>
      <cdr:x>0.28333</cdr:x>
      <cdr:y>0.79688</cdr:y>
    </cdr:to>
    <cdr:cxnSp macro="">
      <cdr:nvCxnSpPr>
        <cdr:cNvPr id="2" name="Straight Connector 1">
          <a:extLst xmlns:a="http://schemas.openxmlformats.org/drawingml/2006/main">
            <a:ext uri="{FF2B5EF4-FFF2-40B4-BE49-F238E27FC236}">
              <a16:creationId xmlns:a16="http://schemas.microsoft.com/office/drawing/2014/main" id="{FE410EB9-4C27-45C8-BE09-70C160A1FDA2}"/>
            </a:ext>
          </a:extLst>
        </cdr:cNvPr>
        <cdr:cNvCxnSpPr/>
      </cdr:nvCxnSpPr>
      <cdr:spPr bwMode="auto">
        <a:xfrm xmlns:a="http://schemas.openxmlformats.org/drawingml/2006/main">
          <a:off x="1295400" y="228600"/>
          <a:ext cx="0" cy="210312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DB812"/>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0.75</cdr:x>
      <cdr:y>0.08854</cdr:y>
    </cdr:from>
    <cdr:to>
      <cdr:x>0.75</cdr:x>
      <cdr:y>0.80729</cdr:y>
    </cdr:to>
    <cdr:cxnSp macro="">
      <cdr:nvCxnSpPr>
        <cdr:cNvPr id="3" name="Straight Connector 2">
          <a:extLst xmlns:a="http://schemas.openxmlformats.org/drawingml/2006/main">
            <a:ext uri="{FF2B5EF4-FFF2-40B4-BE49-F238E27FC236}">
              <a16:creationId xmlns:a16="http://schemas.microsoft.com/office/drawing/2014/main" id="{290E6AD0-29D7-4ADD-90F2-9D4AED8A5141}"/>
            </a:ext>
          </a:extLst>
        </cdr:cNvPr>
        <cdr:cNvCxnSpPr/>
      </cdr:nvCxnSpPr>
      <cdr:spPr bwMode="auto">
        <a:xfrm xmlns:a="http://schemas.openxmlformats.org/drawingml/2006/main">
          <a:off x="3429000" y="259080"/>
          <a:ext cx="0" cy="210312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0069AA"/>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0.16667</cdr:x>
      <cdr:y>0.5</cdr:y>
    </cdr:from>
    <cdr:to>
      <cdr:x>0.27159</cdr:x>
      <cdr:y>0.5738</cdr:y>
    </cdr:to>
    <cdr:sp macro="" textlink="">
      <cdr:nvSpPr>
        <cdr:cNvPr id="4" name="TextBox 1">
          <a:extLst xmlns:a="http://schemas.openxmlformats.org/drawingml/2006/main">
            <a:ext uri="{FF2B5EF4-FFF2-40B4-BE49-F238E27FC236}">
              <a16:creationId xmlns:a16="http://schemas.microsoft.com/office/drawing/2014/main" id="{F870F245-C081-4163-996E-744C309ED693}"/>
            </a:ext>
          </a:extLst>
        </cdr:cNvPr>
        <cdr:cNvSpPr txBox="1"/>
      </cdr:nvSpPr>
      <cdr:spPr>
        <a:xfrm xmlns:a="http://schemas.openxmlformats.org/drawingml/2006/main">
          <a:off x="762000" y="1463040"/>
          <a:ext cx="479693" cy="2159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79646"/>
              </a:solidFill>
              <a:latin typeface="Arial" panose="020B0604020202020204" pitchFamily="34" charset="0"/>
              <a:cs typeface="Arial" panose="020B0604020202020204" pitchFamily="34" charset="0"/>
            </a:rPr>
            <a:t>55.7</a:t>
          </a:r>
        </a:p>
      </cdr:txBody>
    </cdr:sp>
  </cdr:relSizeAnchor>
  <cdr:relSizeAnchor xmlns:cdr="http://schemas.openxmlformats.org/drawingml/2006/chartDrawing">
    <cdr:from>
      <cdr:x>0.16667</cdr:x>
      <cdr:y>0.58952</cdr:y>
    </cdr:from>
    <cdr:to>
      <cdr:x>0.27159</cdr:x>
      <cdr:y>0.66334</cdr:y>
    </cdr:to>
    <cdr:sp macro="" textlink="">
      <cdr:nvSpPr>
        <cdr:cNvPr id="5" name="TextBox 1">
          <a:extLst xmlns:a="http://schemas.openxmlformats.org/drawingml/2006/main">
            <a:ext uri="{FF2B5EF4-FFF2-40B4-BE49-F238E27FC236}">
              <a16:creationId xmlns:a16="http://schemas.microsoft.com/office/drawing/2014/main" id="{DDB86DD5-960F-4168-9CF2-5B9D37DCB790}"/>
            </a:ext>
          </a:extLst>
        </cdr:cNvPr>
        <cdr:cNvSpPr txBox="1"/>
      </cdr:nvSpPr>
      <cdr:spPr>
        <a:xfrm xmlns:a="http://schemas.openxmlformats.org/drawingml/2006/main">
          <a:off x="762000" y="1724995"/>
          <a:ext cx="479693" cy="2159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B050"/>
              </a:solidFill>
              <a:latin typeface="Arial" panose="020B0604020202020204" pitchFamily="34" charset="0"/>
              <a:cs typeface="Arial" panose="020B0604020202020204" pitchFamily="34" charset="0"/>
            </a:rPr>
            <a:t>54.3</a:t>
          </a:r>
        </a:p>
      </cdr:txBody>
    </cdr:sp>
  </cdr:relSizeAnchor>
  <cdr:relSizeAnchor xmlns:cdr="http://schemas.openxmlformats.org/drawingml/2006/chartDrawing">
    <cdr:from>
      <cdr:x>0.16667</cdr:x>
      <cdr:y>0.3946</cdr:y>
    </cdr:from>
    <cdr:to>
      <cdr:x>0.27159</cdr:x>
      <cdr:y>0.46841</cdr:y>
    </cdr:to>
    <cdr:sp macro="" textlink="">
      <cdr:nvSpPr>
        <cdr:cNvPr id="6" name="TextBox 1">
          <a:extLst xmlns:a="http://schemas.openxmlformats.org/drawingml/2006/main">
            <a:ext uri="{FF2B5EF4-FFF2-40B4-BE49-F238E27FC236}">
              <a16:creationId xmlns:a16="http://schemas.microsoft.com/office/drawing/2014/main" id="{35A16705-EEDA-4DFC-B2A3-E69D80C96D57}"/>
            </a:ext>
          </a:extLst>
        </cdr:cNvPr>
        <cdr:cNvSpPr txBox="1"/>
      </cdr:nvSpPr>
      <cdr:spPr>
        <a:xfrm xmlns:a="http://schemas.openxmlformats.org/drawingml/2006/main">
          <a:off x="762000" y="1154642"/>
          <a:ext cx="479693" cy="2159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61.7</a:t>
          </a:r>
        </a:p>
      </cdr:txBody>
    </cdr:sp>
  </cdr:relSizeAnchor>
  <cdr:relSizeAnchor xmlns:cdr="http://schemas.openxmlformats.org/drawingml/2006/chartDrawing">
    <cdr:from>
      <cdr:x>0.16667</cdr:x>
      <cdr:y>0.29144</cdr:y>
    </cdr:from>
    <cdr:to>
      <cdr:x>0.27159</cdr:x>
      <cdr:y>0.36524</cdr:y>
    </cdr:to>
    <cdr:sp macro="" textlink="">
      <cdr:nvSpPr>
        <cdr:cNvPr id="7" name="TextBox 1">
          <a:extLst xmlns:a="http://schemas.openxmlformats.org/drawingml/2006/main">
            <a:ext uri="{FF2B5EF4-FFF2-40B4-BE49-F238E27FC236}">
              <a16:creationId xmlns:a16="http://schemas.microsoft.com/office/drawing/2014/main" id="{8EE07063-6AC7-40B0-AD60-B2181BE3EA82}"/>
            </a:ext>
          </a:extLst>
        </cdr:cNvPr>
        <cdr:cNvSpPr txBox="1"/>
      </cdr:nvSpPr>
      <cdr:spPr>
        <a:xfrm xmlns:a="http://schemas.openxmlformats.org/drawingml/2006/main">
          <a:off x="762000" y="852776"/>
          <a:ext cx="479693" cy="2159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66.5</a:t>
          </a:r>
        </a:p>
      </cdr:txBody>
    </cdr:sp>
  </cdr:relSizeAnchor>
  <cdr:relSizeAnchor xmlns:cdr="http://schemas.openxmlformats.org/drawingml/2006/chartDrawing">
    <cdr:from>
      <cdr:x>0.16667</cdr:x>
      <cdr:y>0.68185</cdr:y>
    </cdr:from>
    <cdr:to>
      <cdr:x>0.27159</cdr:x>
      <cdr:y>0.75565</cdr:y>
    </cdr:to>
    <cdr:sp macro="" textlink="">
      <cdr:nvSpPr>
        <cdr:cNvPr id="8" name="TextBox 1">
          <a:extLst xmlns:a="http://schemas.openxmlformats.org/drawingml/2006/main">
            <a:ext uri="{FF2B5EF4-FFF2-40B4-BE49-F238E27FC236}">
              <a16:creationId xmlns:a16="http://schemas.microsoft.com/office/drawing/2014/main" id="{2A8B8AF3-22DC-414C-81C1-EE0BB606B709}"/>
            </a:ext>
          </a:extLst>
        </cdr:cNvPr>
        <cdr:cNvSpPr txBox="1"/>
      </cdr:nvSpPr>
      <cdr:spPr>
        <a:xfrm xmlns:a="http://schemas.openxmlformats.org/drawingml/2006/main">
          <a:off x="762000" y="1995141"/>
          <a:ext cx="479693" cy="2159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70C0"/>
              </a:solidFill>
              <a:latin typeface="Arial" panose="020B0604020202020204" pitchFamily="34" charset="0"/>
              <a:cs typeface="Arial" panose="020B0604020202020204" pitchFamily="34" charset="0"/>
            </a:rPr>
            <a:t>44.9</a:t>
          </a:r>
        </a:p>
      </cdr:txBody>
    </cdr:sp>
  </cdr:relSizeAnchor>
  <cdr:relSizeAnchor xmlns:cdr="http://schemas.openxmlformats.org/drawingml/2006/chartDrawing">
    <cdr:from>
      <cdr:x>0.85484</cdr:x>
      <cdr:y>0.39063</cdr:y>
    </cdr:from>
    <cdr:to>
      <cdr:x>0.95976</cdr:x>
      <cdr:y>0.4571</cdr:y>
    </cdr:to>
    <cdr:sp macro="" textlink="">
      <cdr:nvSpPr>
        <cdr:cNvPr id="9" name="TextBox 1">
          <a:extLst xmlns:a="http://schemas.openxmlformats.org/drawingml/2006/main">
            <a:ext uri="{FF2B5EF4-FFF2-40B4-BE49-F238E27FC236}">
              <a16:creationId xmlns:a16="http://schemas.microsoft.com/office/drawing/2014/main" id="{8405275C-A240-44CD-B7E5-29DDAF660AC5}"/>
            </a:ext>
          </a:extLst>
        </cdr:cNvPr>
        <cdr:cNvSpPr txBox="1"/>
      </cdr:nvSpPr>
      <cdr:spPr>
        <a:xfrm xmlns:a="http://schemas.openxmlformats.org/drawingml/2006/main">
          <a:off x="4038600" y="1143000"/>
          <a:ext cx="495684" cy="1944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chemeClr val="tx1"/>
              </a:solidFill>
              <a:latin typeface="Arial" panose="020B0604020202020204" pitchFamily="34" charset="0"/>
              <a:cs typeface="Arial" panose="020B0604020202020204" pitchFamily="34" charset="0"/>
            </a:rPr>
            <a:t>NB</a:t>
          </a:r>
        </a:p>
      </cdr:txBody>
    </cdr:sp>
  </cdr:relSizeAnchor>
  <cdr:relSizeAnchor xmlns:cdr="http://schemas.openxmlformats.org/drawingml/2006/chartDrawing">
    <cdr:from>
      <cdr:x>0.84806</cdr:x>
      <cdr:y>0.4631</cdr:y>
    </cdr:from>
    <cdr:to>
      <cdr:x>0.99806</cdr:x>
      <cdr:y>0.54688</cdr:y>
    </cdr:to>
    <cdr:sp macro="" textlink="">
      <cdr:nvSpPr>
        <cdr:cNvPr id="10" name="TextBox 1">
          <a:extLst xmlns:a="http://schemas.openxmlformats.org/drawingml/2006/main">
            <a:ext uri="{FF2B5EF4-FFF2-40B4-BE49-F238E27FC236}">
              <a16:creationId xmlns:a16="http://schemas.microsoft.com/office/drawing/2014/main" id="{C81AC071-AA1E-454F-B666-869DFDD33BB9}"/>
            </a:ext>
          </a:extLst>
        </cdr:cNvPr>
        <cdr:cNvSpPr txBox="1"/>
      </cdr:nvSpPr>
      <cdr:spPr>
        <a:xfrm xmlns:a="http://schemas.openxmlformats.org/drawingml/2006/main">
          <a:off x="3877330" y="1355068"/>
          <a:ext cx="685800" cy="2451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79646"/>
              </a:solidFill>
              <a:latin typeface="Arial" panose="020B0604020202020204" pitchFamily="34" charset="0"/>
              <a:cs typeface="Arial" panose="020B0604020202020204" pitchFamily="34" charset="0"/>
            </a:rPr>
            <a:t>ASD-W</a:t>
          </a:r>
        </a:p>
      </cdr:txBody>
    </cdr:sp>
  </cdr:relSizeAnchor>
  <cdr:relSizeAnchor xmlns:cdr="http://schemas.openxmlformats.org/drawingml/2006/chartDrawing">
    <cdr:from>
      <cdr:x>0.76667</cdr:x>
      <cdr:y>0.25452</cdr:y>
    </cdr:from>
    <cdr:to>
      <cdr:x>0.87159</cdr:x>
      <cdr:y>0.32834</cdr:y>
    </cdr:to>
    <cdr:sp macro="" textlink="">
      <cdr:nvSpPr>
        <cdr:cNvPr id="11" name="TextBox 1">
          <a:extLst xmlns:a="http://schemas.openxmlformats.org/drawingml/2006/main">
            <a:ext uri="{FF2B5EF4-FFF2-40B4-BE49-F238E27FC236}">
              <a16:creationId xmlns:a16="http://schemas.microsoft.com/office/drawing/2014/main" id="{0E0164A4-CAFA-43E0-B12F-BE0D28C9BE89}"/>
            </a:ext>
          </a:extLst>
        </cdr:cNvPr>
        <cdr:cNvSpPr txBox="1"/>
      </cdr:nvSpPr>
      <cdr:spPr>
        <a:xfrm xmlns:a="http://schemas.openxmlformats.org/drawingml/2006/main">
          <a:off x="3505200" y="744760"/>
          <a:ext cx="479693" cy="2159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200" b="1" dirty="0">
              <a:solidFill>
                <a:srgbClr val="00B050"/>
              </a:solidFill>
              <a:latin typeface="Arial" panose="020B0604020202020204" pitchFamily="34" charset="0"/>
              <a:cs typeface="Arial" panose="020B0604020202020204" pitchFamily="34" charset="0"/>
            </a:rPr>
            <a:t>69.6</a:t>
          </a:r>
        </a:p>
      </cdr:txBody>
    </cdr:sp>
  </cdr:relSizeAnchor>
  <cdr:relSizeAnchor xmlns:cdr="http://schemas.openxmlformats.org/drawingml/2006/chartDrawing">
    <cdr:from>
      <cdr:x>0.76667</cdr:x>
      <cdr:y>0.39359</cdr:y>
    </cdr:from>
    <cdr:to>
      <cdr:x>0.96774</cdr:x>
      <cdr:y>0.46875</cdr:y>
    </cdr:to>
    <cdr:sp macro="" textlink="">
      <cdr:nvSpPr>
        <cdr:cNvPr id="12" name="TextBox 1">
          <a:extLst xmlns:a="http://schemas.openxmlformats.org/drawingml/2006/main">
            <a:ext uri="{FF2B5EF4-FFF2-40B4-BE49-F238E27FC236}">
              <a16:creationId xmlns:a16="http://schemas.microsoft.com/office/drawing/2014/main" id="{6EA9E827-60B2-4EA8-BB3B-0A2F3D993EA4}"/>
            </a:ext>
          </a:extLst>
        </cdr:cNvPr>
        <cdr:cNvSpPr txBox="1"/>
      </cdr:nvSpPr>
      <cdr:spPr>
        <a:xfrm xmlns:a="http://schemas.openxmlformats.org/drawingml/2006/main">
          <a:off x="3622056" y="1151676"/>
          <a:ext cx="949944" cy="2199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latin typeface="Arial" panose="020B0604020202020204" pitchFamily="34" charset="0"/>
              <a:cs typeface="Arial" panose="020B0604020202020204" pitchFamily="34" charset="0"/>
            </a:rPr>
            <a:t>62.1</a:t>
          </a:r>
        </a:p>
      </cdr:txBody>
    </cdr:sp>
  </cdr:relSizeAnchor>
  <cdr:relSizeAnchor xmlns:cdr="http://schemas.openxmlformats.org/drawingml/2006/chartDrawing">
    <cdr:from>
      <cdr:x>0.76667</cdr:x>
      <cdr:y>0.32834</cdr:y>
    </cdr:from>
    <cdr:to>
      <cdr:x>0.87159</cdr:x>
      <cdr:y>0.40215</cdr:y>
    </cdr:to>
    <cdr:sp macro="" textlink="">
      <cdr:nvSpPr>
        <cdr:cNvPr id="13" name="TextBox 1">
          <a:extLst xmlns:a="http://schemas.openxmlformats.org/drawingml/2006/main">
            <a:ext uri="{FF2B5EF4-FFF2-40B4-BE49-F238E27FC236}">
              <a16:creationId xmlns:a16="http://schemas.microsoft.com/office/drawing/2014/main" id="{6B26B29B-4171-4B5E-97AA-F81AC5B33D7C}"/>
            </a:ext>
          </a:extLst>
        </cdr:cNvPr>
        <cdr:cNvSpPr txBox="1"/>
      </cdr:nvSpPr>
      <cdr:spPr>
        <a:xfrm xmlns:a="http://schemas.openxmlformats.org/drawingml/2006/main">
          <a:off x="3505200" y="960755"/>
          <a:ext cx="479693" cy="2159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64.5</a:t>
          </a:r>
        </a:p>
      </cdr:txBody>
    </cdr:sp>
  </cdr:relSizeAnchor>
  <cdr:relSizeAnchor xmlns:cdr="http://schemas.openxmlformats.org/drawingml/2006/chartDrawing">
    <cdr:from>
      <cdr:x>0.76667</cdr:x>
      <cdr:y>0.55717</cdr:y>
    </cdr:from>
    <cdr:to>
      <cdr:x>0.87159</cdr:x>
      <cdr:y>0.63098</cdr:y>
    </cdr:to>
    <cdr:sp macro="" textlink="">
      <cdr:nvSpPr>
        <cdr:cNvPr id="14" name="TextBox 1">
          <a:extLst xmlns:a="http://schemas.openxmlformats.org/drawingml/2006/main">
            <a:ext uri="{FF2B5EF4-FFF2-40B4-BE49-F238E27FC236}">
              <a16:creationId xmlns:a16="http://schemas.microsoft.com/office/drawing/2014/main" id="{1E1C31A4-44E8-47A2-A9AB-DD2ABDE68EE2}"/>
            </a:ext>
          </a:extLst>
        </cdr:cNvPr>
        <cdr:cNvSpPr txBox="1"/>
      </cdr:nvSpPr>
      <cdr:spPr>
        <a:xfrm xmlns:a="http://schemas.openxmlformats.org/drawingml/2006/main">
          <a:off x="3505200" y="1630333"/>
          <a:ext cx="479693" cy="2159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70C0"/>
              </a:solidFill>
              <a:latin typeface="Arial" panose="020B0604020202020204" pitchFamily="34" charset="0"/>
              <a:cs typeface="Arial" panose="020B0604020202020204" pitchFamily="34" charset="0"/>
            </a:rPr>
            <a:t>53.2</a:t>
          </a:r>
        </a:p>
      </cdr:txBody>
    </cdr:sp>
  </cdr:relSizeAnchor>
  <cdr:relSizeAnchor xmlns:cdr="http://schemas.openxmlformats.org/drawingml/2006/chartDrawing">
    <cdr:from>
      <cdr:x>0.85</cdr:x>
      <cdr:y>0.32834</cdr:y>
    </cdr:from>
    <cdr:to>
      <cdr:x>1</cdr:x>
      <cdr:y>0.40215</cdr:y>
    </cdr:to>
    <cdr:sp macro="" textlink="">
      <cdr:nvSpPr>
        <cdr:cNvPr id="19" name="TextBox 1">
          <a:extLst xmlns:a="http://schemas.openxmlformats.org/drawingml/2006/main">
            <a:ext uri="{FF2B5EF4-FFF2-40B4-BE49-F238E27FC236}">
              <a16:creationId xmlns:a16="http://schemas.microsoft.com/office/drawing/2014/main" id="{7201C007-DBDA-4ED6-A4CE-86D9B63C01B2}"/>
            </a:ext>
          </a:extLst>
        </cdr:cNvPr>
        <cdr:cNvSpPr txBox="1"/>
      </cdr:nvSpPr>
      <cdr:spPr>
        <a:xfrm xmlns:a="http://schemas.openxmlformats.org/drawingml/2006/main">
          <a:off x="3886200" y="960755"/>
          <a:ext cx="685800" cy="2159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F0000"/>
              </a:solidFill>
              <a:latin typeface="Arial" panose="020B0604020202020204" pitchFamily="34" charset="0"/>
              <a:cs typeface="Arial" panose="020B0604020202020204" pitchFamily="34" charset="0"/>
            </a:rPr>
            <a:t>ASD-S</a:t>
          </a:r>
        </a:p>
      </cdr:txBody>
    </cdr:sp>
  </cdr:relSizeAnchor>
  <cdr:relSizeAnchor xmlns:cdr="http://schemas.openxmlformats.org/drawingml/2006/chartDrawing">
    <cdr:from>
      <cdr:x>0.85</cdr:x>
      <cdr:y>0.25452</cdr:y>
    </cdr:from>
    <cdr:to>
      <cdr:x>1</cdr:x>
      <cdr:y>0.32834</cdr:y>
    </cdr:to>
    <cdr:sp macro="" textlink="">
      <cdr:nvSpPr>
        <cdr:cNvPr id="20" name="TextBox 1">
          <a:extLst xmlns:a="http://schemas.openxmlformats.org/drawingml/2006/main">
            <a:ext uri="{FF2B5EF4-FFF2-40B4-BE49-F238E27FC236}">
              <a16:creationId xmlns:a16="http://schemas.microsoft.com/office/drawing/2014/main" id="{ED3BF412-8CF4-455D-800D-DB6175044044}"/>
            </a:ext>
          </a:extLst>
        </cdr:cNvPr>
        <cdr:cNvSpPr txBox="1"/>
      </cdr:nvSpPr>
      <cdr:spPr>
        <a:xfrm xmlns:a="http://schemas.openxmlformats.org/drawingml/2006/main">
          <a:off x="3886200" y="744760"/>
          <a:ext cx="685800" cy="2159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sz="1200" b="1" dirty="0">
              <a:solidFill>
                <a:srgbClr val="00B050"/>
              </a:solidFill>
              <a:latin typeface="Arial" panose="020B0604020202020204" pitchFamily="34" charset="0"/>
              <a:cs typeface="Arial" panose="020B0604020202020204" pitchFamily="34" charset="0"/>
            </a:rPr>
            <a:t>ASD-N</a:t>
          </a:r>
        </a:p>
      </cdr:txBody>
    </cdr:sp>
  </cdr:relSizeAnchor>
  <cdr:relSizeAnchor xmlns:cdr="http://schemas.openxmlformats.org/drawingml/2006/chartDrawing">
    <cdr:from>
      <cdr:x>0.77419</cdr:x>
      <cdr:y>0.47113</cdr:y>
    </cdr:from>
    <cdr:to>
      <cdr:x>0.90323</cdr:x>
      <cdr:y>0.54746</cdr:y>
    </cdr:to>
    <cdr:sp macro="" textlink="">
      <cdr:nvSpPr>
        <cdr:cNvPr id="22" name="TextBox 1">
          <a:extLst xmlns:a="http://schemas.openxmlformats.org/drawingml/2006/main">
            <a:ext uri="{FF2B5EF4-FFF2-40B4-BE49-F238E27FC236}">
              <a16:creationId xmlns:a16="http://schemas.microsoft.com/office/drawing/2014/main" id="{1EF9F26D-9FE8-46FC-9CFA-3500A49649E1}"/>
            </a:ext>
          </a:extLst>
        </cdr:cNvPr>
        <cdr:cNvSpPr txBox="1"/>
      </cdr:nvSpPr>
      <cdr:spPr>
        <a:xfrm xmlns:a="http://schemas.openxmlformats.org/drawingml/2006/main">
          <a:off x="3657600" y="1378574"/>
          <a:ext cx="609600" cy="2233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F79646"/>
              </a:solidFill>
              <a:latin typeface="Arial" panose="020B0604020202020204" pitchFamily="34" charset="0"/>
              <a:cs typeface="Arial" panose="020B0604020202020204" pitchFamily="34" charset="0"/>
            </a:rPr>
            <a:t>62.8</a:t>
          </a:r>
        </a:p>
      </cdr:txBody>
    </cdr:sp>
  </cdr:relSizeAnchor>
  <cdr:relSizeAnchor xmlns:cdr="http://schemas.openxmlformats.org/drawingml/2006/chartDrawing">
    <cdr:from>
      <cdr:x>0.85</cdr:x>
      <cdr:y>0.55717</cdr:y>
    </cdr:from>
    <cdr:to>
      <cdr:x>1</cdr:x>
      <cdr:y>0.63098</cdr:y>
    </cdr:to>
    <cdr:sp macro="" textlink="">
      <cdr:nvSpPr>
        <cdr:cNvPr id="23" name="TextBox 1">
          <a:extLst xmlns:a="http://schemas.openxmlformats.org/drawingml/2006/main">
            <a:ext uri="{FF2B5EF4-FFF2-40B4-BE49-F238E27FC236}">
              <a16:creationId xmlns:a16="http://schemas.microsoft.com/office/drawing/2014/main" id="{227CE156-5E40-4D06-8BD3-EABF3618D06E}"/>
            </a:ext>
          </a:extLst>
        </cdr:cNvPr>
        <cdr:cNvSpPr txBox="1"/>
      </cdr:nvSpPr>
      <cdr:spPr>
        <a:xfrm xmlns:a="http://schemas.openxmlformats.org/drawingml/2006/main">
          <a:off x="3886200" y="1630333"/>
          <a:ext cx="685800" cy="2159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a:solidFill>
                <a:srgbClr val="0070C0"/>
              </a:solidFill>
              <a:latin typeface="Arial" panose="020B0604020202020204" pitchFamily="34" charset="0"/>
              <a:cs typeface="Arial" panose="020B0604020202020204" pitchFamily="34" charset="0"/>
            </a:rPr>
            <a:t>ASD-E</a:t>
          </a:r>
        </a:p>
      </cdr:txBody>
    </cdr:sp>
  </cdr:relSizeAnchor>
</c:userShapes>
</file>

<file path=ppt/drawings/drawing8.xml><?xml version="1.0" encoding="utf-8"?>
<c:userShapes xmlns:c="http://schemas.openxmlformats.org/drawingml/2006/chart">
  <cdr:relSizeAnchor xmlns:cdr="http://schemas.openxmlformats.org/drawingml/2006/chartDrawing">
    <cdr:from>
      <cdr:x>0.0767</cdr:x>
      <cdr:y>0.77561</cdr:y>
    </cdr:from>
    <cdr:to>
      <cdr:x>1</cdr:x>
      <cdr:y>1</cdr:y>
    </cdr:to>
    <cdr:sp macro="" textlink="">
      <cdr:nvSpPr>
        <cdr:cNvPr id="3" name="TextBox 2">
          <a:extLst xmlns:a="http://schemas.openxmlformats.org/drawingml/2006/main">
            <a:ext uri="{FF2B5EF4-FFF2-40B4-BE49-F238E27FC236}">
              <a16:creationId xmlns:a16="http://schemas.microsoft.com/office/drawing/2014/main" id="{786EC530-F3E4-4864-8FE1-ED49AEAD8FA0}"/>
            </a:ext>
          </a:extLst>
        </cdr:cNvPr>
        <cdr:cNvSpPr txBox="1"/>
      </cdr:nvSpPr>
      <cdr:spPr>
        <a:xfrm xmlns:a="http://schemas.openxmlformats.org/drawingml/2006/main">
          <a:off x="1079500" y="2348468"/>
          <a:ext cx="74295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A" sz="900" b="1" dirty="0">
              <a:latin typeface="Arial" panose="020B0604020202020204" pitchFamily="34" charset="0"/>
              <a:cs typeface="Arial" panose="020B0604020202020204" pitchFamily="34" charset="0"/>
            </a:rPr>
            <a:t>Unrateable           Novice                Basic               </a:t>
          </a:r>
          <a:r>
            <a:rPr lang="en-CA" sz="900" b="1" dirty="0" err="1">
              <a:latin typeface="Arial" panose="020B0604020202020204" pitchFamily="34" charset="0"/>
              <a:cs typeface="Arial" panose="020B0604020202020204" pitchFamily="34" charset="0"/>
            </a:rPr>
            <a:t>Basic</a:t>
          </a:r>
          <a:r>
            <a:rPr lang="en-CA" sz="900" b="1" dirty="0">
              <a:latin typeface="Arial" panose="020B0604020202020204" pitchFamily="34" charset="0"/>
              <a:cs typeface="Arial" panose="020B0604020202020204" pitchFamily="34" charset="0"/>
            </a:rPr>
            <a:t>             Intermediate    </a:t>
          </a:r>
          <a:r>
            <a:rPr lang="en-CA" sz="900" b="1" dirty="0" err="1">
              <a:latin typeface="Arial" panose="020B0604020202020204" pitchFamily="34" charset="0"/>
              <a:cs typeface="Arial" panose="020B0604020202020204" pitchFamily="34" charset="0"/>
            </a:rPr>
            <a:t>Intermediate</a:t>
          </a:r>
          <a:r>
            <a:rPr lang="en-CA" sz="900" b="1" dirty="0">
              <a:latin typeface="Arial" panose="020B0604020202020204" pitchFamily="34" charset="0"/>
              <a:cs typeface="Arial" panose="020B0604020202020204" pitchFamily="34" charset="0"/>
            </a:rPr>
            <a:t>       Advanced         </a:t>
          </a:r>
          <a:r>
            <a:rPr lang="en-CA" sz="900" b="1" dirty="0" err="1">
              <a:latin typeface="Arial" panose="020B0604020202020204" pitchFamily="34" charset="0"/>
              <a:cs typeface="Arial" panose="020B0604020202020204" pitchFamily="34" charset="0"/>
            </a:rPr>
            <a:t>Advanced</a:t>
          </a:r>
          <a:r>
            <a:rPr lang="en-CA" sz="900" b="1" dirty="0">
              <a:latin typeface="Arial" panose="020B0604020202020204" pitchFamily="34" charset="0"/>
              <a:cs typeface="Arial" panose="020B0604020202020204" pitchFamily="34" charset="0"/>
            </a:rPr>
            <a:t>          Superior </a:t>
          </a:r>
        </a:p>
        <a:p xmlns:a="http://schemas.openxmlformats.org/drawingml/2006/main">
          <a:r>
            <a:rPr lang="en-CA" sz="900" b="1" dirty="0">
              <a:latin typeface="Arial" panose="020B0604020202020204" pitchFamily="34" charset="0"/>
              <a:cs typeface="Arial" panose="020B0604020202020204" pitchFamily="34" charset="0"/>
            </a:rPr>
            <a:t>                                                                                   Plus                                             </a:t>
          </a:r>
          <a:r>
            <a:rPr lang="en-CA" sz="900" b="1" dirty="0" err="1">
              <a:latin typeface="Arial" panose="020B0604020202020204" pitchFamily="34" charset="0"/>
              <a:cs typeface="Arial" panose="020B0604020202020204" pitchFamily="34" charset="0"/>
            </a:rPr>
            <a:t>Plus</a:t>
          </a:r>
          <a:r>
            <a:rPr lang="en-CA" sz="900" b="1" dirty="0">
              <a:latin typeface="Arial" panose="020B0604020202020204" pitchFamily="34" charset="0"/>
              <a:cs typeface="Arial" panose="020B0604020202020204" pitchFamily="34" charset="0"/>
            </a:rPr>
            <a:t>                                             </a:t>
          </a:r>
          <a:r>
            <a:rPr lang="en-CA" sz="900" b="1" dirty="0" err="1">
              <a:latin typeface="Arial" panose="020B0604020202020204" pitchFamily="34" charset="0"/>
              <a:cs typeface="Arial" panose="020B0604020202020204" pitchFamily="34" charset="0"/>
            </a:rPr>
            <a:t>Plus</a:t>
          </a:r>
          <a:endParaRPr lang="en-CA" sz="900" b="1" dirty="0">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0.07733</cdr:x>
      <cdr:y>0.74074</cdr:y>
    </cdr:from>
    <cdr:to>
      <cdr:x>1</cdr:x>
      <cdr:y>0.94643</cdr:y>
    </cdr:to>
    <cdr:sp macro="" textlink="">
      <cdr:nvSpPr>
        <cdr:cNvPr id="2" name="TextBox 2">
          <a:extLst xmlns:a="http://schemas.openxmlformats.org/drawingml/2006/main">
            <a:ext uri="{FF2B5EF4-FFF2-40B4-BE49-F238E27FC236}">
              <a16:creationId xmlns:a16="http://schemas.microsoft.com/office/drawing/2014/main" id="{786EC530-F3E4-4864-8FE1-ED49AEAD8FA0}"/>
            </a:ext>
          </a:extLst>
        </cdr:cNvPr>
        <cdr:cNvSpPr txBox="1"/>
      </cdr:nvSpPr>
      <cdr:spPr>
        <a:xfrm xmlns:a="http://schemas.openxmlformats.org/drawingml/2006/main">
          <a:off x="624608" y="1219200"/>
          <a:ext cx="7452591"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A" sz="800" b="1" dirty="0">
              <a:latin typeface="Arial" panose="020B0604020202020204" pitchFamily="34" charset="0"/>
              <a:cs typeface="Arial" panose="020B0604020202020204" pitchFamily="34" charset="0"/>
            </a:rPr>
            <a:t>           Basic                         </a:t>
          </a:r>
          <a:r>
            <a:rPr lang="en-CA" sz="800" b="1" dirty="0" err="1">
              <a:latin typeface="Arial" panose="020B0604020202020204" pitchFamily="34" charset="0"/>
              <a:cs typeface="Arial" panose="020B0604020202020204" pitchFamily="34" charset="0"/>
            </a:rPr>
            <a:t>Basic</a:t>
          </a:r>
          <a:r>
            <a:rPr lang="en-CA" sz="800" b="1" dirty="0">
              <a:latin typeface="Arial" panose="020B0604020202020204" pitchFamily="34" charset="0"/>
              <a:cs typeface="Arial" panose="020B0604020202020204" pitchFamily="34" charset="0"/>
            </a:rPr>
            <a:t>                     Intermediate              </a:t>
          </a:r>
          <a:r>
            <a:rPr lang="en-CA" sz="800" b="1" dirty="0" err="1">
              <a:latin typeface="Arial" panose="020B0604020202020204" pitchFamily="34" charset="0"/>
              <a:cs typeface="Arial" panose="020B0604020202020204" pitchFamily="34" charset="0"/>
            </a:rPr>
            <a:t>Intermediate</a:t>
          </a:r>
          <a:r>
            <a:rPr lang="en-CA" sz="800" b="1" dirty="0">
              <a:latin typeface="Arial" panose="020B0604020202020204" pitchFamily="34" charset="0"/>
              <a:cs typeface="Arial" panose="020B0604020202020204" pitchFamily="34" charset="0"/>
            </a:rPr>
            <a:t>             Advanced                </a:t>
          </a:r>
          <a:r>
            <a:rPr lang="en-CA" sz="800" b="1" dirty="0" err="1">
              <a:latin typeface="Arial" panose="020B0604020202020204" pitchFamily="34" charset="0"/>
              <a:cs typeface="Arial" panose="020B0604020202020204" pitchFamily="34" charset="0"/>
            </a:rPr>
            <a:t>Advanced</a:t>
          </a:r>
          <a:r>
            <a:rPr lang="en-CA" sz="800" b="1" dirty="0">
              <a:latin typeface="Arial" panose="020B0604020202020204" pitchFamily="34" charset="0"/>
              <a:cs typeface="Arial" panose="020B0604020202020204" pitchFamily="34" charset="0"/>
            </a:rPr>
            <a:t>                      Superior </a:t>
          </a:r>
        </a:p>
        <a:p xmlns:a="http://schemas.openxmlformats.org/drawingml/2006/main">
          <a:r>
            <a:rPr lang="en-CA" sz="800" b="1" dirty="0">
              <a:latin typeface="Arial" panose="020B0604020202020204" pitchFamily="34" charset="0"/>
              <a:cs typeface="Arial" panose="020B0604020202020204" pitchFamily="34" charset="0"/>
            </a:rPr>
            <a:t>                                              Plus                                                               </a:t>
          </a:r>
          <a:r>
            <a:rPr lang="en-CA" sz="800" b="1" dirty="0" err="1">
              <a:latin typeface="Arial" panose="020B0604020202020204" pitchFamily="34" charset="0"/>
              <a:cs typeface="Arial" panose="020B0604020202020204" pitchFamily="34" charset="0"/>
            </a:rPr>
            <a:t>Plus</a:t>
          </a:r>
          <a:r>
            <a:rPr lang="en-CA" sz="800" b="1" dirty="0">
              <a:latin typeface="Arial" panose="020B0604020202020204" pitchFamily="34" charset="0"/>
              <a:cs typeface="Arial" panose="020B0604020202020204" pitchFamily="34" charset="0"/>
            </a:rPr>
            <a:t>                                                         </a:t>
          </a:r>
          <a:r>
            <a:rPr lang="en-CA" sz="800" b="1" dirty="0" err="1">
              <a:latin typeface="Arial" panose="020B0604020202020204" pitchFamily="34" charset="0"/>
              <a:cs typeface="Arial" panose="020B0604020202020204" pitchFamily="34" charset="0"/>
            </a:rPr>
            <a:t>Plus</a:t>
          </a:r>
          <a:endParaRPr lang="en-CA" sz="8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66B27F9-1995-44D6-9C0C-CCDA1CD57FAF}" type="datetimeFigureOut">
              <a:rPr lang="en-CA" smtClean="0"/>
              <a:t>2019-11-15</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5457BEC-0D31-4A76-9DF9-E4A365517183}" type="slidenum">
              <a:rPr lang="en-CA" smtClean="0"/>
              <a:t>‹#›</a:t>
            </a:fld>
            <a:endParaRPr lang="en-CA"/>
          </a:p>
        </p:txBody>
      </p:sp>
    </p:spTree>
    <p:extLst>
      <p:ext uri="{BB962C8B-B14F-4D97-AF65-F5344CB8AC3E}">
        <p14:creationId xmlns:p14="http://schemas.microsoft.com/office/powerpoint/2010/main" val="1537238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DAB7C3-7957-4EE6-84FE-BA4060C50BDC}" type="datetimeFigureOut">
              <a:rPr lang="en-CA" smtClean="0"/>
              <a:t>2019-11-15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571BBA-7530-42C1-A89E-668828B99704}" type="slidenum">
              <a:rPr lang="en-CA" smtClean="0"/>
              <a:t>‹#›</a:t>
            </a:fld>
            <a:endParaRPr lang="en-CA"/>
          </a:p>
        </p:txBody>
      </p:sp>
    </p:spTree>
    <p:extLst>
      <p:ext uri="{BB962C8B-B14F-4D97-AF65-F5344CB8AC3E}">
        <p14:creationId xmlns:p14="http://schemas.microsoft.com/office/powerpoint/2010/main" val="35898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2</a:t>
            </a:fld>
            <a:endParaRPr lang="en-CA"/>
          </a:p>
        </p:txBody>
      </p:sp>
    </p:spTree>
    <p:extLst>
      <p:ext uri="{BB962C8B-B14F-4D97-AF65-F5344CB8AC3E}">
        <p14:creationId xmlns:p14="http://schemas.microsoft.com/office/powerpoint/2010/main" val="292058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Reminder: % Successful = % Appropriate + % Strong</a:t>
            </a:r>
          </a:p>
        </p:txBody>
      </p:sp>
      <p:sp>
        <p:nvSpPr>
          <p:cNvPr id="4" name="Slide Number Placeholder 3"/>
          <p:cNvSpPr>
            <a:spLocks noGrp="1"/>
          </p:cNvSpPr>
          <p:nvPr>
            <p:ph type="sldNum" sz="quarter" idx="5"/>
          </p:nvPr>
        </p:nvSpPr>
        <p:spPr/>
        <p:txBody>
          <a:bodyPr/>
          <a:lstStyle/>
          <a:p>
            <a:fld id="{C4571BBA-7530-42C1-A89E-668828B99704}" type="slidenum">
              <a:rPr lang="en-CA" smtClean="0"/>
              <a:t>12</a:t>
            </a:fld>
            <a:endParaRPr lang="en-CA"/>
          </a:p>
        </p:txBody>
      </p:sp>
    </p:spTree>
    <p:extLst>
      <p:ext uri="{BB962C8B-B14F-4D97-AF65-F5344CB8AC3E}">
        <p14:creationId xmlns:p14="http://schemas.microsoft.com/office/powerpoint/2010/main" val="791869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Results declined substantially across programs this past year.</a:t>
            </a:r>
          </a:p>
          <a:p>
            <a:endParaRPr lang="en-CA" dirty="0"/>
          </a:p>
          <a:p>
            <a:r>
              <a:rPr lang="en-CA" dirty="0" err="1"/>
              <a:t>ELPA</a:t>
            </a:r>
            <a:r>
              <a:rPr lang="en-CA" dirty="0"/>
              <a:t> = English Language Proficiency Assessment</a:t>
            </a:r>
          </a:p>
          <a:p>
            <a:r>
              <a:rPr lang="en-CA" dirty="0"/>
              <a:t>Results include only Grade 9 students attempting the assessment for the first time.</a:t>
            </a:r>
          </a:p>
          <a:p>
            <a:r>
              <a:rPr lang="en-CA" dirty="0"/>
              <a:t>Students who </a:t>
            </a:r>
            <a:r>
              <a:rPr lang="en-CA" i="1" dirty="0"/>
              <a:t>Did Not Write </a:t>
            </a:r>
            <a:r>
              <a:rPr lang="en-CA" dirty="0"/>
              <a:t>or were </a:t>
            </a:r>
            <a:r>
              <a:rPr lang="en-CA" i="1" dirty="0"/>
              <a:t>Exempt</a:t>
            </a:r>
            <a:r>
              <a:rPr lang="en-CA" dirty="0"/>
              <a:t> are not included in the calculation of results.</a:t>
            </a:r>
          </a:p>
          <a:p>
            <a:r>
              <a:rPr lang="en-CA" dirty="0"/>
              <a:t>Successful = % Appropriate + % Strong</a:t>
            </a:r>
          </a:p>
        </p:txBody>
      </p:sp>
      <p:sp>
        <p:nvSpPr>
          <p:cNvPr id="4" name="Slide Number Placeholder 3"/>
          <p:cNvSpPr>
            <a:spLocks noGrp="1"/>
          </p:cNvSpPr>
          <p:nvPr>
            <p:ph type="sldNum" sz="quarter" idx="10"/>
          </p:nvPr>
        </p:nvSpPr>
        <p:spPr/>
        <p:txBody>
          <a:bodyPr/>
          <a:lstStyle/>
          <a:p>
            <a:fld id="{C4571BBA-7530-42C1-A89E-668828B99704}" type="slidenum">
              <a:rPr lang="en-CA" smtClean="0"/>
              <a:t>16</a:t>
            </a:fld>
            <a:endParaRPr lang="en-CA"/>
          </a:p>
        </p:txBody>
      </p:sp>
    </p:spTree>
    <p:extLst>
      <p:ext uri="{BB962C8B-B14F-4D97-AF65-F5344CB8AC3E}">
        <p14:creationId xmlns:p14="http://schemas.microsoft.com/office/powerpoint/2010/main" val="118451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decline was also consistent across districts.</a:t>
            </a:r>
          </a:p>
        </p:txBody>
      </p:sp>
      <p:sp>
        <p:nvSpPr>
          <p:cNvPr id="4" name="Slide Number Placeholder 3"/>
          <p:cNvSpPr>
            <a:spLocks noGrp="1"/>
          </p:cNvSpPr>
          <p:nvPr>
            <p:ph type="sldNum" sz="quarter" idx="10"/>
          </p:nvPr>
        </p:nvSpPr>
        <p:spPr/>
        <p:txBody>
          <a:bodyPr/>
          <a:lstStyle/>
          <a:p>
            <a:fld id="{C4571BBA-7530-42C1-A89E-668828B99704}" type="slidenum">
              <a:rPr lang="en-CA" smtClean="0"/>
              <a:t>17</a:t>
            </a:fld>
            <a:endParaRPr lang="en-CA"/>
          </a:p>
        </p:txBody>
      </p:sp>
    </p:spTree>
    <p:extLst>
      <p:ext uri="{BB962C8B-B14F-4D97-AF65-F5344CB8AC3E}">
        <p14:creationId xmlns:p14="http://schemas.microsoft.com/office/powerpoint/2010/main" val="998973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Results are provided in the form of </a:t>
            </a:r>
            <a:r>
              <a:rPr lang="en-CA" i="1" dirty="0"/>
              <a:t>average score </a:t>
            </a:r>
            <a:r>
              <a:rPr lang="en-CA" dirty="0"/>
              <a:t>with a mean of 500 (on left) and by </a:t>
            </a:r>
            <a:r>
              <a:rPr lang="en-CA" i="1" dirty="0"/>
              <a:t>performance level</a:t>
            </a:r>
            <a:r>
              <a:rPr lang="en-CA" dirty="0"/>
              <a:t> (on right). Performance level is only available in the years where Reading is the major domain.</a:t>
            </a:r>
          </a:p>
          <a:p>
            <a:endParaRPr lang="en-CA" dirty="0"/>
          </a:p>
          <a:p>
            <a:r>
              <a:rPr lang="en-CA" dirty="0"/>
              <a:t>Pan-Canadian Assessment Program (</a:t>
            </a:r>
            <a:r>
              <a:rPr lang="en-CA" dirty="0" err="1"/>
              <a:t>PCAP</a:t>
            </a:r>
            <a:r>
              <a:rPr lang="en-CA" dirty="0"/>
              <a:t>) </a:t>
            </a:r>
          </a:p>
          <a:p>
            <a:r>
              <a:rPr lang="en-CA" dirty="0"/>
              <a:t>All Canadian provinces participate</a:t>
            </a:r>
          </a:p>
          <a:p>
            <a:r>
              <a:rPr lang="en-CA" dirty="0"/>
              <a:t>Is administered every 3 years</a:t>
            </a:r>
          </a:p>
        </p:txBody>
      </p:sp>
      <p:sp>
        <p:nvSpPr>
          <p:cNvPr id="4" name="Slide Number Placeholder 3"/>
          <p:cNvSpPr>
            <a:spLocks noGrp="1"/>
          </p:cNvSpPr>
          <p:nvPr>
            <p:ph type="sldNum" sz="quarter" idx="10"/>
          </p:nvPr>
        </p:nvSpPr>
        <p:spPr/>
        <p:txBody>
          <a:bodyPr/>
          <a:lstStyle/>
          <a:p>
            <a:fld id="{C4571BBA-7530-42C1-A89E-668828B99704}" type="slidenum">
              <a:rPr lang="en-CA" smtClean="0"/>
              <a:t>18</a:t>
            </a:fld>
            <a:endParaRPr lang="en-CA"/>
          </a:p>
        </p:txBody>
      </p:sp>
    </p:spTree>
    <p:extLst>
      <p:ext uri="{BB962C8B-B14F-4D97-AF65-F5344CB8AC3E}">
        <p14:creationId xmlns:p14="http://schemas.microsoft.com/office/powerpoint/2010/main" val="2992155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 = French Immersion</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20</a:t>
            </a:fld>
            <a:endParaRPr lang="en-CA"/>
          </a:p>
        </p:txBody>
      </p:sp>
    </p:spTree>
    <p:extLst>
      <p:ext uri="{BB962C8B-B14F-4D97-AF65-F5344CB8AC3E}">
        <p14:creationId xmlns:p14="http://schemas.microsoft.com/office/powerpoint/2010/main" val="173508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21</a:t>
            </a:fld>
            <a:endParaRPr lang="en-CA"/>
          </a:p>
        </p:txBody>
      </p:sp>
    </p:spTree>
    <p:extLst>
      <p:ext uri="{BB962C8B-B14F-4D97-AF65-F5344CB8AC3E}">
        <p14:creationId xmlns:p14="http://schemas.microsoft.com/office/powerpoint/2010/main" val="1005047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Grade 10 is the only assessment for which we are able to make valid comparisons across two years … so far!</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23</a:t>
            </a:fld>
            <a:endParaRPr lang="en-CA"/>
          </a:p>
        </p:txBody>
      </p:sp>
    </p:spTree>
    <p:extLst>
      <p:ext uri="{BB962C8B-B14F-4D97-AF65-F5344CB8AC3E}">
        <p14:creationId xmlns:p14="http://schemas.microsoft.com/office/powerpoint/2010/main" val="1234640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Grade 10 is the only assessment for which we are able to make valid comparisons across two years … so far!</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24</a:t>
            </a:fld>
            <a:endParaRPr lang="en-CA"/>
          </a:p>
        </p:txBody>
      </p:sp>
    </p:spTree>
    <p:extLst>
      <p:ext uri="{BB962C8B-B14F-4D97-AF65-F5344CB8AC3E}">
        <p14:creationId xmlns:p14="http://schemas.microsoft.com/office/powerpoint/2010/main" val="1729561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have chosen the “Intermediate” level of proficiency for comparing the success of the three FSL programs offered in NB. This level can be considered “conversational French”.</a:t>
            </a:r>
          </a:p>
        </p:txBody>
      </p:sp>
      <p:sp>
        <p:nvSpPr>
          <p:cNvPr id="4" name="Slide Number Placeholder 3"/>
          <p:cNvSpPr>
            <a:spLocks noGrp="1"/>
          </p:cNvSpPr>
          <p:nvPr>
            <p:ph type="sldNum" sz="quarter" idx="10"/>
          </p:nvPr>
        </p:nvSpPr>
        <p:spPr/>
        <p:txBody>
          <a:bodyPr/>
          <a:lstStyle/>
          <a:p>
            <a:fld id="{C4571BBA-7530-42C1-A89E-668828B99704}" type="slidenum">
              <a:rPr lang="en-CA" smtClean="0"/>
              <a:t>25</a:t>
            </a:fld>
            <a:endParaRPr lang="en-CA"/>
          </a:p>
        </p:txBody>
      </p:sp>
    </p:spTree>
    <p:extLst>
      <p:ext uri="{BB962C8B-B14F-4D97-AF65-F5344CB8AC3E}">
        <p14:creationId xmlns:p14="http://schemas.microsoft.com/office/powerpoint/2010/main" val="2953574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Administration of the Grade 6 and 10 Oral Proficiency Assessments alternate, so the Grade 10 results are from the 2017-18 year. They are included in the presentation to provide a more complete picture of FSL results.</a:t>
            </a:r>
          </a:p>
        </p:txBody>
      </p:sp>
      <p:sp>
        <p:nvSpPr>
          <p:cNvPr id="4" name="Slide Number Placeholder 3"/>
          <p:cNvSpPr>
            <a:spLocks noGrp="1"/>
          </p:cNvSpPr>
          <p:nvPr>
            <p:ph type="sldNum" sz="quarter" idx="5"/>
          </p:nvPr>
        </p:nvSpPr>
        <p:spPr/>
        <p:txBody>
          <a:bodyPr/>
          <a:lstStyle/>
          <a:p>
            <a:fld id="{C4571BBA-7530-42C1-A89E-668828B99704}" type="slidenum">
              <a:rPr lang="en-CA" smtClean="0"/>
              <a:t>26</a:t>
            </a:fld>
            <a:endParaRPr lang="en-CA"/>
          </a:p>
        </p:txBody>
      </p:sp>
    </p:spTree>
    <p:extLst>
      <p:ext uri="{BB962C8B-B14F-4D97-AF65-F5344CB8AC3E}">
        <p14:creationId xmlns:p14="http://schemas.microsoft.com/office/powerpoint/2010/main" val="120214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3</a:t>
            </a:fld>
            <a:endParaRPr lang="en-CA"/>
          </a:p>
        </p:txBody>
      </p:sp>
    </p:spTree>
    <p:extLst>
      <p:ext uri="{BB962C8B-B14F-4D97-AF65-F5344CB8AC3E}">
        <p14:creationId xmlns:p14="http://schemas.microsoft.com/office/powerpoint/2010/main" val="885162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594 students were assessed in 2018-19.</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slide illustrates the difference between the three FSL programs when students are in Grade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Late FI students have only been in the immersion environment for a few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PIF</a:t>
            </a:r>
            <a:r>
              <a:rPr lang="en-US" sz="1200" dirty="0"/>
              <a:t> students benefitted from the Intensive French program in Grade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next two slides show the distribution of proficiency levels as students advance through their programs in Grades 10 and 12 (these are different cohorts, of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27</a:t>
            </a:fld>
            <a:endParaRPr lang="en-CA"/>
          </a:p>
        </p:txBody>
      </p:sp>
    </p:spTree>
    <p:extLst>
      <p:ext uri="{BB962C8B-B14F-4D97-AF65-F5344CB8AC3E}">
        <p14:creationId xmlns:p14="http://schemas.microsoft.com/office/powerpoint/2010/main" val="2770322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in 2014-2015 school year, participation was mandatory for Grade 12 Early and Late entry French Immersion students but not for PIF.</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French Immersion students, both early and late entry are defined as those who adhere to Policy 309. Students must have taken 25% of courses in French in Grade 11 and/or Grade 12. </a:t>
            </a:r>
            <a:endParaRPr lang="en-CA" sz="1200" kern="1200" dirty="0">
              <a:solidFill>
                <a:schemeClr val="tx1"/>
              </a:solidFill>
              <a:effectLst/>
              <a:latin typeface="+mn-lt"/>
              <a:ea typeface="+mn-ea"/>
              <a:cs typeface="+mn-cs"/>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Year 2015-16, </a:t>
            </a:r>
            <a:r>
              <a:rPr lang="en-US" sz="1200" kern="1200" dirty="0">
                <a:solidFill>
                  <a:schemeClr val="tx1"/>
                </a:solidFill>
                <a:effectLst/>
                <a:latin typeface="+mn-lt"/>
                <a:ea typeface="+mn-ea"/>
                <a:cs typeface="+mn-cs"/>
              </a:rPr>
              <a:t>participation was mandatory for Grade 12 all three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Reason being we have exhibited the data for PIF beginning 2015-16</a:t>
            </a:r>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28</a:t>
            </a:fld>
            <a:endParaRPr lang="en-CA"/>
          </a:p>
        </p:txBody>
      </p:sp>
    </p:spTree>
    <p:extLst>
      <p:ext uri="{BB962C8B-B14F-4D97-AF65-F5344CB8AC3E}">
        <p14:creationId xmlns:p14="http://schemas.microsoft.com/office/powerpoint/2010/main" val="2096767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Promising results for the IF/</a:t>
            </a:r>
            <a:r>
              <a:rPr lang="en-CA" dirty="0" err="1"/>
              <a:t>PIF</a:t>
            </a:r>
            <a:r>
              <a:rPr lang="en-CA" dirty="0"/>
              <a:t> program. Results have improved in all districts.</a:t>
            </a:r>
          </a:p>
        </p:txBody>
      </p:sp>
      <p:sp>
        <p:nvSpPr>
          <p:cNvPr id="4" name="Slide Number Placeholder 3"/>
          <p:cNvSpPr>
            <a:spLocks noGrp="1"/>
          </p:cNvSpPr>
          <p:nvPr>
            <p:ph type="sldNum" sz="quarter" idx="5"/>
          </p:nvPr>
        </p:nvSpPr>
        <p:spPr/>
        <p:txBody>
          <a:bodyPr/>
          <a:lstStyle/>
          <a:p>
            <a:fld id="{C4571BBA-7530-42C1-A89E-668828B99704}" type="slidenum">
              <a:rPr lang="en-CA" smtClean="0"/>
              <a:t>29</a:t>
            </a:fld>
            <a:endParaRPr lang="en-CA"/>
          </a:p>
        </p:txBody>
      </p:sp>
    </p:spTree>
    <p:extLst>
      <p:ext uri="{BB962C8B-B14F-4D97-AF65-F5344CB8AC3E}">
        <p14:creationId xmlns:p14="http://schemas.microsoft.com/office/powerpoint/2010/main" val="3899492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2014-15 – Assessment in EFI &amp; LFI was Mandatory but PIF was still optional</a:t>
            </a:r>
          </a:p>
        </p:txBody>
      </p:sp>
      <p:sp>
        <p:nvSpPr>
          <p:cNvPr id="4" name="Slide Number Placeholder 3"/>
          <p:cNvSpPr>
            <a:spLocks noGrp="1"/>
          </p:cNvSpPr>
          <p:nvPr>
            <p:ph type="sldNum" sz="quarter" idx="5"/>
          </p:nvPr>
        </p:nvSpPr>
        <p:spPr/>
        <p:txBody>
          <a:bodyPr/>
          <a:lstStyle/>
          <a:p>
            <a:fld id="{C4571BBA-7530-42C1-A89E-668828B99704}" type="slidenum">
              <a:rPr lang="en-CA" smtClean="0"/>
              <a:t>30</a:t>
            </a:fld>
            <a:endParaRPr lang="en-CA"/>
          </a:p>
        </p:txBody>
      </p:sp>
    </p:spTree>
    <p:extLst>
      <p:ext uri="{BB962C8B-B14F-4D97-AF65-F5344CB8AC3E}">
        <p14:creationId xmlns:p14="http://schemas.microsoft.com/office/powerpoint/2010/main" val="2148730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32</a:t>
            </a:fld>
            <a:endParaRPr lang="en-CA"/>
          </a:p>
        </p:txBody>
      </p:sp>
    </p:spTree>
    <p:extLst>
      <p:ext uri="{BB962C8B-B14F-4D97-AF65-F5344CB8AC3E}">
        <p14:creationId xmlns:p14="http://schemas.microsoft.com/office/powerpoint/2010/main" val="1466508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Grade 10 is the only assessment for which we are able to make valid comparisons across two years … so far!</a:t>
            </a:r>
          </a:p>
        </p:txBody>
      </p:sp>
      <p:sp>
        <p:nvSpPr>
          <p:cNvPr id="4" name="Slide Number Placeholder 3"/>
          <p:cNvSpPr>
            <a:spLocks noGrp="1"/>
          </p:cNvSpPr>
          <p:nvPr>
            <p:ph type="sldNum" sz="quarter" idx="5"/>
          </p:nvPr>
        </p:nvSpPr>
        <p:spPr/>
        <p:txBody>
          <a:bodyPr/>
          <a:lstStyle/>
          <a:p>
            <a:fld id="{C4571BBA-7530-42C1-A89E-668828B99704}" type="slidenum">
              <a:rPr lang="en-CA" smtClean="0"/>
              <a:t>36</a:t>
            </a:fld>
            <a:endParaRPr lang="en-CA"/>
          </a:p>
        </p:txBody>
      </p:sp>
    </p:spTree>
    <p:extLst>
      <p:ext uri="{BB962C8B-B14F-4D97-AF65-F5344CB8AC3E}">
        <p14:creationId xmlns:p14="http://schemas.microsoft.com/office/powerpoint/2010/main" val="4285150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37</a:t>
            </a:fld>
            <a:endParaRPr lang="en-CA"/>
          </a:p>
        </p:txBody>
      </p:sp>
    </p:spTree>
    <p:extLst>
      <p:ext uri="{BB962C8B-B14F-4D97-AF65-F5344CB8AC3E}">
        <p14:creationId xmlns:p14="http://schemas.microsoft.com/office/powerpoint/2010/main" val="3686904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39</a:t>
            </a:fld>
            <a:endParaRPr lang="en-CA"/>
          </a:p>
        </p:txBody>
      </p:sp>
    </p:spTree>
    <p:extLst>
      <p:ext uri="{BB962C8B-B14F-4D97-AF65-F5344CB8AC3E}">
        <p14:creationId xmlns:p14="http://schemas.microsoft.com/office/powerpoint/2010/main" val="3636949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Grade 10 is the only assessment for which we are able to make valid comparisons across two years … so far!</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43</a:t>
            </a:fld>
            <a:endParaRPr lang="en-CA"/>
          </a:p>
        </p:txBody>
      </p:sp>
    </p:spTree>
    <p:extLst>
      <p:ext uri="{BB962C8B-B14F-4D97-AF65-F5344CB8AC3E}">
        <p14:creationId xmlns:p14="http://schemas.microsoft.com/office/powerpoint/2010/main" val="3121937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44</a:t>
            </a:fld>
            <a:endParaRPr lang="en-CA"/>
          </a:p>
        </p:txBody>
      </p:sp>
    </p:spTree>
    <p:extLst>
      <p:ext uri="{BB962C8B-B14F-4D97-AF65-F5344CB8AC3E}">
        <p14:creationId xmlns:p14="http://schemas.microsoft.com/office/powerpoint/2010/main" val="309989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4</a:t>
            </a:fld>
            <a:endParaRPr lang="en-CA"/>
          </a:p>
        </p:txBody>
      </p:sp>
    </p:spTree>
    <p:extLst>
      <p:ext uri="{BB962C8B-B14F-4D97-AF65-F5344CB8AC3E}">
        <p14:creationId xmlns:p14="http://schemas.microsoft.com/office/powerpoint/2010/main" val="2408706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46</a:t>
            </a:fld>
            <a:endParaRPr lang="en-CA"/>
          </a:p>
        </p:txBody>
      </p:sp>
    </p:spTree>
    <p:extLst>
      <p:ext uri="{BB962C8B-B14F-4D97-AF65-F5344CB8AC3E}">
        <p14:creationId xmlns:p14="http://schemas.microsoft.com/office/powerpoint/2010/main" val="1929736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47</a:t>
            </a:fld>
            <a:endParaRPr lang="en-CA"/>
          </a:p>
        </p:txBody>
      </p:sp>
    </p:spTree>
    <p:extLst>
      <p:ext uri="{BB962C8B-B14F-4D97-AF65-F5344CB8AC3E}">
        <p14:creationId xmlns:p14="http://schemas.microsoft.com/office/powerpoint/2010/main" val="1383801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Although the correlations are not very strong, there are large differences in the survey responses of students who scored in the top and bottom quartiles on the assessment … (next slides)</a:t>
            </a:r>
          </a:p>
        </p:txBody>
      </p:sp>
      <p:sp>
        <p:nvSpPr>
          <p:cNvPr id="4" name="Slide Number Placeholder 3"/>
          <p:cNvSpPr>
            <a:spLocks noGrp="1"/>
          </p:cNvSpPr>
          <p:nvPr>
            <p:ph type="sldNum" sz="quarter" idx="5"/>
          </p:nvPr>
        </p:nvSpPr>
        <p:spPr/>
        <p:txBody>
          <a:bodyPr/>
          <a:lstStyle/>
          <a:p>
            <a:fld id="{C4571BBA-7530-42C1-A89E-668828B99704}" type="slidenum">
              <a:rPr lang="en-CA" smtClean="0"/>
              <a:t>48</a:t>
            </a:fld>
            <a:endParaRPr lang="en-CA"/>
          </a:p>
        </p:txBody>
      </p:sp>
    </p:spTree>
    <p:extLst>
      <p:ext uri="{BB962C8B-B14F-4D97-AF65-F5344CB8AC3E}">
        <p14:creationId xmlns:p14="http://schemas.microsoft.com/office/powerpoint/2010/main" val="569968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How to interpret this graph: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Black bar </a:t>
            </a:r>
            <a:r>
              <a:rPr lang="en-CA" sz="1200" dirty="0"/>
              <a:t>= the average rating of all students on the 5-point scale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We can see, on average, fewer students agreed with the statement “</a:t>
            </a:r>
            <a:r>
              <a:rPr lang="en-CA" sz="1200" i="1" dirty="0"/>
              <a:t>I like to solve hard problems</a:t>
            </a:r>
            <a:r>
              <a:rPr lang="en-CA"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FF0000"/>
                </a:solidFill>
              </a:rPr>
              <a:t>Red dot </a:t>
            </a:r>
            <a:r>
              <a:rPr lang="en-CA" sz="1200" dirty="0"/>
              <a:t>= the average rating on the survey item of students with the lowest 25% math scores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Green arrow </a:t>
            </a:r>
            <a:r>
              <a:rPr lang="en-CA" sz="1200" dirty="0"/>
              <a:t>= the average rating on the survey item of students with the highest 25% math scores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We can see that students with the lowest math scores also have the lowest self-ratings.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biggest difference between the low and high performers is on their self-rating of: “</a:t>
            </a:r>
            <a:r>
              <a:rPr lang="en-CA" sz="1200" i="1" dirty="0"/>
              <a:t>I like to solve hard problems</a:t>
            </a:r>
            <a:r>
              <a:rPr lang="en-CA"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Source: Assessment </a:t>
            </a:r>
            <a:r>
              <a:rPr lang="en-CA" sz="1200" i="1" dirty="0"/>
              <a:t>Contextual Student Survey Grade 10</a:t>
            </a:r>
            <a:r>
              <a:rPr lang="en-CA" sz="1200" dirty="0"/>
              <a:t>, 2018-19</a:t>
            </a:r>
          </a:p>
          <a:p>
            <a:endParaRPr lang="en-CA" dirty="0"/>
          </a:p>
        </p:txBody>
      </p:sp>
      <p:sp>
        <p:nvSpPr>
          <p:cNvPr id="4" name="Slide Number Placeholder 3"/>
          <p:cNvSpPr>
            <a:spLocks noGrp="1"/>
          </p:cNvSpPr>
          <p:nvPr>
            <p:ph type="sldNum" sz="quarter" idx="5"/>
          </p:nvPr>
        </p:nvSpPr>
        <p:spPr/>
        <p:txBody>
          <a:bodyPr/>
          <a:lstStyle/>
          <a:p>
            <a:fld id="{C4571BBA-7530-42C1-A89E-668828B99704}" type="slidenum">
              <a:rPr lang="en-CA" smtClean="0"/>
              <a:t>49</a:t>
            </a:fld>
            <a:endParaRPr lang="en-CA"/>
          </a:p>
        </p:txBody>
      </p:sp>
    </p:spTree>
    <p:extLst>
      <p:ext uri="{BB962C8B-B14F-4D97-AF65-F5344CB8AC3E}">
        <p14:creationId xmlns:p14="http://schemas.microsoft.com/office/powerpoint/2010/main" val="1769679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There is no difference in ratings of the highest and lowest performers on “</a:t>
            </a:r>
            <a:r>
              <a:rPr lang="en-CA" sz="1200" i="1" dirty="0"/>
              <a:t>I feel left out of things at school</a:t>
            </a:r>
            <a:r>
              <a:rPr lang="en-CA" sz="1200" dirty="0"/>
              <a:t>” and family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Source: NB Assessment Program </a:t>
            </a:r>
            <a:r>
              <a:rPr lang="en-CA" sz="1200" i="1" dirty="0"/>
              <a:t>Contextual Student Survey Grade 10</a:t>
            </a:r>
            <a:r>
              <a:rPr lang="en-CA" sz="1200" dirty="0"/>
              <a:t>, 2018-19</a:t>
            </a:r>
          </a:p>
        </p:txBody>
      </p:sp>
      <p:sp>
        <p:nvSpPr>
          <p:cNvPr id="4" name="Slide Number Placeholder 3"/>
          <p:cNvSpPr>
            <a:spLocks noGrp="1"/>
          </p:cNvSpPr>
          <p:nvPr>
            <p:ph type="sldNum" sz="quarter" idx="5"/>
          </p:nvPr>
        </p:nvSpPr>
        <p:spPr/>
        <p:txBody>
          <a:bodyPr/>
          <a:lstStyle/>
          <a:p>
            <a:fld id="{C4571BBA-7530-42C1-A89E-668828B99704}" type="slidenum">
              <a:rPr lang="en-CA" smtClean="0"/>
              <a:t>50</a:t>
            </a:fld>
            <a:endParaRPr lang="en-CA"/>
          </a:p>
        </p:txBody>
      </p:sp>
    </p:spTree>
    <p:extLst>
      <p:ext uri="{BB962C8B-B14F-4D97-AF65-F5344CB8AC3E}">
        <p14:creationId xmlns:p14="http://schemas.microsoft.com/office/powerpoint/2010/main" val="2234652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Likewise, high and low performing students’ judgements of the learning environment differed little.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Source: NB Assessment Program </a:t>
            </a:r>
            <a:r>
              <a:rPr lang="en-CA" sz="1200" i="1" dirty="0"/>
              <a:t>Contextual Student Survey Grade 10</a:t>
            </a:r>
            <a:r>
              <a:rPr lang="en-CA" sz="1200" dirty="0"/>
              <a:t>, 2018-19</a:t>
            </a:r>
          </a:p>
        </p:txBody>
      </p:sp>
      <p:sp>
        <p:nvSpPr>
          <p:cNvPr id="4" name="Slide Number Placeholder 3"/>
          <p:cNvSpPr>
            <a:spLocks noGrp="1"/>
          </p:cNvSpPr>
          <p:nvPr>
            <p:ph type="sldNum" sz="quarter" idx="5"/>
          </p:nvPr>
        </p:nvSpPr>
        <p:spPr/>
        <p:txBody>
          <a:bodyPr/>
          <a:lstStyle/>
          <a:p>
            <a:fld id="{C4571BBA-7530-42C1-A89E-668828B99704}" type="slidenum">
              <a:rPr lang="en-CA" smtClean="0"/>
              <a:t>51</a:t>
            </a:fld>
            <a:endParaRPr lang="en-CA"/>
          </a:p>
        </p:txBody>
      </p:sp>
    </p:spTree>
    <p:extLst>
      <p:ext uri="{BB962C8B-B14F-4D97-AF65-F5344CB8AC3E}">
        <p14:creationId xmlns:p14="http://schemas.microsoft.com/office/powerpoint/2010/main" val="1201026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Looking at the Student Self-Perception domain, we can see that the large difference in ratings of the lowest and highest math performers is consistent across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Source: NB Assessment Program </a:t>
            </a:r>
            <a:r>
              <a:rPr lang="en-CA" sz="1200" i="1" dirty="0"/>
              <a:t>Contextual Student Survey Grade 10</a:t>
            </a:r>
            <a:r>
              <a:rPr lang="en-CA" sz="1200" dirty="0"/>
              <a:t>, 2018-19</a:t>
            </a:r>
          </a:p>
        </p:txBody>
      </p:sp>
      <p:sp>
        <p:nvSpPr>
          <p:cNvPr id="4" name="Slide Number Placeholder 3"/>
          <p:cNvSpPr>
            <a:spLocks noGrp="1"/>
          </p:cNvSpPr>
          <p:nvPr>
            <p:ph type="sldNum" sz="quarter" idx="5"/>
          </p:nvPr>
        </p:nvSpPr>
        <p:spPr/>
        <p:txBody>
          <a:bodyPr/>
          <a:lstStyle/>
          <a:p>
            <a:fld id="{C4571BBA-7530-42C1-A89E-668828B99704}" type="slidenum">
              <a:rPr lang="en-CA" smtClean="0"/>
              <a:t>52</a:t>
            </a:fld>
            <a:endParaRPr lang="en-CA"/>
          </a:p>
        </p:txBody>
      </p:sp>
    </p:spTree>
    <p:extLst>
      <p:ext uri="{BB962C8B-B14F-4D97-AF65-F5344CB8AC3E}">
        <p14:creationId xmlns:p14="http://schemas.microsoft.com/office/powerpoint/2010/main" val="1165405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On this graph:</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Black bar </a:t>
            </a:r>
            <a:r>
              <a:rPr lang="en-CA" sz="1200" dirty="0"/>
              <a:t>= the average rating of all students in the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Red dot &amp; green arrow </a:t>
            </a:r>
            <a:r>
              <a:rPr lang="en-CA" sz="1200" b="0" dirty="0"/>
              <a:t>= the lowest and highest performers in relation to the provincial average (not just the quartiles in the particular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Grey bar </a:t>
            </a:r>
            <a:r>
              <a:rPr lang="en-CA" sz="1200" b="0" dirty="0"/>
              <a:t>= % of students at </a:t>
            </a:r>
            <a:r>
              <a:rPr lang="en-CA" sz="1200" b="0" i="1" dirty="0"/>
              <a:t>Appropriate</a:t>
            </a:r>
            <a:r>
              <a:rPr lang="en-CA" sz="1200" b="0" dirty="0"/>
              <a:t> or </a:t>
            </a:r>
            <a:r>
              <a:rPr lang="en-CA" sz="1200" b="0" i="1" dirty="0"/>
              <a:t>Strong</a:t>
            </a:r>
            <a:r>
              <a:rPr lang="en-CA" sz="1200" b="0" dirty="0"/>
              <a:t> in the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Black &amp; coloured arrows</a:t>
            </a:r>
            <a:r>
              <a:rPr lang="en-CA" sz="1200" b="0" dirty="0"/>
              <a:t> = province and district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There is much variation across schools on self-perception ratings, but no clear pattern regarding average school performance on the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Interesting to note schools in which students appear more confident in their abilities (black bar) in comparison with the actual math results for the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Also interesting to note which schools have the greatest difference in self-ratings between their top and lowest performers.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Note: results are not available for very small schools due to insufficient numbers to warrant grouping students into quartiles.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Source: NB Assessment Program </a:t>
            </a:r>
            <a:r>
              <a:rPr lang="en-CA" sz="1200" i="1" dirty="0"/>
              <a:t>Contextual Student Survey Grade 10</a:t>
            </a:r>
            <a:r>
              <a:rPr lang="en-CA" sz="1200" dirty="0"/>
              <a:t>, 2018-19</a:t>
            </a:r>
          </a:p>
        </p:txBody>
      </p:sp>
      <p:sp>
        <p:nvSpPr>
          <p:cNvPr id="4" name="Slide Number Placeholder 3"/>
          <p:cNvSpPr>
            <a:spLocks noGrp="1"/>
          </p:cNvSpPr>
          <p:nvPr>
            <p:ph type="sldNum" sz="quarter" idx="5"/>
          </p:nvPr>
        </p:nvSpPr>
        <p:spPr/>
        <p:txBody>
          <a:bodyPr/>
          <a:lstStyle/>
          <a:p>
            <a:fld id="{C4571BBA-7530-42C1-A89E-668828B99704}" type="slidenum">
              <a:rPr lang="en-CA" smtClean="0"/>
              <a:t>53</a:t>
            </a:fld>
            <a:endParaRPr lang="en-CA"/>
          </a:p>
        </p:txBody>
      </p:sp>
    </p:spTree>
    <p:extLst>
      <p:ext uri="{BB962C8B-B14F-4D97-AF65-F5344CB8AC3E}">
        <p14:creationId xmlns:p14="http://schemas.microsoft.com/office/powerpoint/2010/main" val="3790984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59</a:t>
            </a:fld>
            <a:endParaRPr lang="en-CA"/>
          </a:p>
        </p:txBody>
      </p:sp>
    </p:spTree>
    <p:extLst>
      <p:ext uri="{BB962C8B-B14F-4D97-AF65-F5344CB8AC3E}">
        <p14:creationId xmlns:p14="http://schemas.microsoft.com/office/powerpoint/2010/main" val="3728295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60</a:t>
            </a:fld>
            <a:endParaRPr lang="en-CA"/>
          </a:p>
        </p:txBody>
      </p:sp>
    </p:spTree>
    <p:extLst>
      <p:ext uri="{BB962C8B-B14F-4D97-AF65-F5344CB8AC3E}">
        <p14:creationId xmlns:p14="http://schemas.microsoft.com/office/powerpoint/2010/main" val="3489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5</a:t>
            </a:fld>
            <a:endParaRPr lang="en-CA"/>
          </a:p>
        </p:txBody>
      </p:sp>
    </p:spTree>
    <p:extLst>
      <p:ext uri="{BB962C8B-B14F-4D97-AF65-F5344CB8AC3E}">
        <p14:creationId xmlns:p14="http://schemas.microsoft.com/office/powerpoint/2010/main" val="15660029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61</a:t>
            </a:fld>
            <a:endParaRPr lang="en-CA"/>
          </a:p>
        </p:txBody>
      </p:sp>
    </p:spTree>
    <p:extLst>
      <p:ext uri="{BB962C8B-B14F-4D97-AF65-F5344CB8AC3E}">
        <p14:creationId xmlns:p14="http://schemas.microsoft.com/office/powerpoint/2010/main" val="648377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6</a:t>
            </a:fld>
            <a:endParaRPr lang="en-CA"/>
          </a:p>
        </p:txBody>
      </p:sp>
    </p:spTree>
    <p:extLst>
      <p:ext uri="{BB962C8B-B14F-4D97-AF65-F5344CB8AC3E}">
        <p14:creationId xmlns:p14="http://schemas.microsoft.com/office/powerpoint/2010/main" val="268705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Available assessment data</a:t>
            </a:r>
          </a:p>
          <a:p>
            <a:r>
              <a:rPr lang="en-CA" dirty="0"/>
              <a:t>We also have Contextual Report data for Grades 4, 6, &amp; 10 (i.e., several student survey questions that are completed at the same time as the assessments so the assessment results can be analyzed in relation to the student perceptions).</a:t>
            </a:r>
          </a:p>
        </p:txBody>
      </p:sp>
      <p:sp>
        <p:nvSpPr>
          <p:cNvPr id="4" name="Slide Number Placeholder 3"/>
          <p:cNvSpPr>
            <a:spLocks noGrp="1"/>
          </p:cNvSpPr>
          <p:nvPr>
            <p:ph type="sldNum" sz="quarter" idx="5"/>
          </p:nvPr>
        </p:nvSpPr>
        <p:spPr/>
        <p:txBody>
          <a:bodyPr/>
          <a:lstStyle/>
          <a:p>
            <a:fld id="{C4571BBA-7530-42C1-A89E-668828B99704}" type="slidenum">
              <a:rPr lang="en-CA" smtClean="0"/>
              <a:t>7</a:t>
            </a:fld>
            <a:endParaRPr lang="en-CA"/>
          </a:p>
        </p:txBody>
      </p:sp>
    </p:spTree>
    <p:extLst>
      <p:ext uri="{BB962C8B-B14F-4D97-AF65-F5344CB8AC3E}">
        <p14:creationId xmlns:p14="http://schemas.microsoft.com/office/powerpoint/2010/main" val="240933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EYE-DA = Early Years Evaluation-Direct Assessment</a:t>
            </a:r>
          </a:p>
          <a:p>
            <a:r>
              <a:rPr lang="en-CA" dirty="0"/>
              <a:t>This screener is administered the fall prior to Kindergarten entry to identify children who have delays in any of the domains. This provides time for interventions and planning before children begin school.</a:t>
            </a:r>
          </a:p>
        </p:txBody>
      </p:sp>
      <p:sp>
        <p:nvSpPr>
          <p:cNvPr id="4" name="Slide Number Placeholder 3"/>
          <p:cNvSpPr>
            <a:spLocks noGrp="1"/>
          </p:cNvSpPr>
          <p:nvPr>
            <p:ph type="sldNum" sz="quarter" idx="5"/>
          </p:nvPr>
        </p:nvSpPr>
        <p:spPr/>
        <p:txBody>
          <a:bodyPr/>
          <a:lstStyle/>
          <a:p>
            <a:fld id="{C4571BBA-7530-42C1-A89E-668828B99704}" type="slidenum">
              <a:rPr lang="en-CA" smtClean="0"/>
              <a:t>8</a:t>
            </a:fld>
            <a:endParaRPr lang="en-CA"/>
          </a:p>
        </p:txBody>
      </p:sp>
    </p:spTree>
    <p:extLst>
      <p:ext uri="{BB962C8B-B14F-4D97-AF65-F5344CB8AC3E}">
        <p14:creationId xmlns:p14="http://schemas.microsoft.com/office/powerpoint/2010/main" val="181905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Participation in the EYE-DA has been 86% or better since its introduction.</a:t>
            </a:r>
          </a:p>
        </p:txBody>
      </p:sp>
      <p:sp>
        <p:nvSpPr>
          <p:cNvPr id="4" name="Slide Number Placeholder 3"/>
          <p:cNvSpPr>
            <a:spLocks noGrp="1"/>
          </p:cNvSpPr>
          <p:nvPr>
            <p:ph type="sldNum" sz="quarter" idx="5"/>
          </p:nvPr>
        </p:nvSpPr>
        <p:spPr/>
        <p:txBody>
          <a:bodyPr/>
          <a:lstStyle/>
          <a:p>
            <a:fld id="{C4571BBA-7530-42C1-A89E-668828B99704}" type="slidenum">
              <a:rPr lang="en-CA" smtClean="0"/>
              <a:t>9</a:t>
            </a:fld>
            <a:endParaRPr lang="en-CA"/>
          </a:p>
        </p:txBody>
      </p:sp>
    </p:spTree>
    <p:extLst>
      <p:ext uri="{BB962C8B-B14F-4D97-AF65-F5344CB8AC3E}">
        <p14:creationId xmlns:p14="http://schemas.microsoft.com/office/powerpoint/2010/main" val="328304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4571BBA-7530-42C1-A89E-668828B99704}" type="slidenum">
              <a:rPr lang="en-CA" smtClean="0"/>
              <a:t>11</a:t>
            </a:fld>
            <a:endParaRPr lang="en-CA"/>
          </a:p>
        </p:txBody>
      </p:sp>
    </p:spTree>
    <p:extLst>
      <p:ext uri="{BB962C8B-B14F-4D97-AF65-F5344CB8AC3E}">
        <p14:creationId xmlns:p14="http://schemas.microsoft.com/office/powerpoint/2010/main" val="233704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5FADA4BF-BC36-4403-ABF5-87703CBBD19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8930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24DCAC62-192C-4FF2-9133-C37E4D1BC64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6417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328613"/>
            <a:ext cx="2028825" cy="5767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7513" y="328613"/>
            <a:ext cx="5935662" cy="5767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5BB701B9-BA31-41E0-B220-8D5839992FD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3441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pPr>
              <a:defRPr/>
            </a:pPr>
            <a:fld id="{647494B8-84F0-47B9-B14F-FC993FB975D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7235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6A98FDC1-49C9-40C4-8CD3-BCAB8FA4CEF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5434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pPr>
              <a:defRPr/>
            </a:pPr>
            <a:fld id="{693846E4-B49C-4DFD-AE24-D3D2CE7C6A4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545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10"/>
          </p:nvPr>
        </p:nvSpPr>
        <p:spPr/>
        <p:txBody>
          <a:bodyPr/>
          <a:lstStyle>
            <a:lvl1pPr>
              <a:defRPr/>
            </a:lvl1pPr>
          </a:lstStyle>
          <a:p>
            <a:pPr>
              <a:defRPr/>
            </a:pPr>
            <a:fld id="{98562237-FEF3-4603-915C-D52D4AC4F0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2726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Slide Number Placeholder 3"/>
          <p:cNvSpPr>
            <a:spLocks noGrp="1"/>
          </p:cNvSpPr>
          <p:nvPr>
            <p:ph type="sldNum" sz="quarter" idx="10"/>
          </p:nvPr>
        </p:nvSpPr>
        <p:spPr/>
        <p:txBody>
          <a:bodyPr/>
          <a:lstStyle>
            <a:lvl1pPr>
              <a:defRPr/>
            </a:lvl1pPr>
          </a:lstStyle>
          <a:p>
            <a:pPr>
              <a:defRPr/>
            </a:pPr>
            <a:fld id="{B3B05497-78A5-4FCA-A14A-22B346CB281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73477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04FF86DF-474F-4CDD-A0DD-E93D5075EAB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039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p:txBody>
          <a:bodyPr/>
          <a:lstStyle>
            <a:lvl1pPr>
              <a:defRPr/>
            </a:lvl1pPr>
          </a:lstStyle>
          <a:p>
            <a:pPr>
              <a:defRPr/>
            </a:pPr>
            <a:fld id="{2B297854-31A1-4C60-960F-AE70E9E73BA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25217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p:txBody>
          <a:bodyPr/>
          <a:lstStyle>
            <a:lvl1pPr>
              <a:defRPr/>
            </a:lvl1pPr>
          </a:lstStyle>
          <a:p>
            <a:pPr>
              <a:defRPr/>
            </a:pPr>
            <a:fld id="{54D449C6-D2C7-4522-9A89-BED429EBA13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493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7513" y="328613"/>
            <a:ext cx="81168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3716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76200" y="6477000"/>
            <a:ext cx="2133600" cy="381000"/>
          </a:xfrm>
          <a:prstGeom prst="rect">
            <a:avLst/>
          </a:prstGeom>
          <a:ln/>
        </p:spPr>
        <p:txBody>
          <a:bodyPr vert="horz" wrap="square" lIns="91440" tIns="45720" rIns="91440" bIns="45720" numCol="1" anchor="t" anchorCtr="0" compatLnSpc="1">
            <a:prstTxWarp prst="textNoShape">
              <a:avLst/>
            </a:prstTxWarp>
          </a:bodyPr>
          <a:lstStyle>
            <a:lvl1pPr>
              <a:defRPr sz="1600">
                <a:solidFill>
                  <a:schemeClr val="bg1"/>
                </a:solidFill>
                <a:latin typeface="Arial Narrow" pitchFamily="34" charset="0"/>
              </a:defRPr>
            </a:lvl1pPr>
          </a:lstStyle>
          <a:p>
            <a:pPr eaLnBrk="0" fontAlgn="base" hangingPunct="0">
              <a:spcBef>
                <a:spcPct val="0"/>
              </a:spcBef>
              <a:spcAft>
                <a:spcPct val="0"/>
              </a:spcAft>
              <a:defRPr/>
            </a:pPr>
            <a:fld id="{46A3B0F1-2A00-4E91-B4BE-85796498F19C}" type="slidenum">
              <a:rPr lang="en-US">
                <a:solidFill>
                  <a:srgbClr val="FFFFFF"/>
                </a:solidFill>
              </a:rPr>
              <a:pPr eaLnBrk="0" fontAlgn="base" hangingPunct="0">
                <a:spcBef>
                  <a:spcPct val="0"/>
                </a:spcBef>
                <a:spcAft>
                  <a:spcPct val="0"/>
                </a:spcAft>
                <a:defRPr/>
              </a:pPr>
              <a:t>‹#›</a:t>
            </a:fld>
            <a:endParaRPr lang="en-US" dirty="0">
              <a:solidFill>
                <a:srgbClr val="FFFFFF"/>
              </a:solidFill>
            </a:endParaRPr>
          </a:p>
        </p:txBody>
      </p:sp>
      <p:pic>
        <p:nvPicPr>
          <p:cNvPr id="1029" name="Picture 9" descr="Branded-Footer-Design3.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5019675"/>
            <a:ext cx="9144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123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800" b="1">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p:titleStyle>
    <p:bodyStyle>
      <a:lvl1pPr marL="288925" indent="-288925" algn="l" rtl="0" eaLnBrk="0" fontAlgn="base" hangingPunct="0">
        <a:spcBef>
          <a:spcPct val="20000"/>
        </a:spcBef>
        <a:spcAft>
          <a:spcPct val="0"/>
        </a:spcAft>
        <a:buChar char="•"/>
        <a:defRPr sz="2800">
          <a:solidFill>
            <a:srgbClr val="464646"/>
          </a:solidFill>
          <a:latin typeface="+mn-lt"/>
          <a:ea typeface="+mn-ea"/>
          <a:cs typeface="+mn-cs"/>
        </a:defRPr>
      </a:lvl1pPr>
      <a:lvl2pPr marL="742950" indent="-285750" algn="l" rtl="0" eaLnBrk="0" fontAlgn="base" hangingPunct="0">
        <a:spcBef>
          <a:spcPct val="20000"/>
        </a:spcBef>
        <a:spcAft>
          <a:spcPct val="0"/>
        </a:spcAft>
        <a:buChar char="–"/>
        <a:defRPr sz="2400">
          <a:solidFill>
            <a:srgbClr val="464646"/>
          </a:solidFill>
          <a:latin typeface="+mn-lt"/>
          <a:ea typeface="+mn-ea"/>
        </a:defRPr>
      </a:lvl2pPr>
      <a:lvl3pPr marL="1143000" indent="-228600" algn="l" rtl="0" eaLnBrk="0" fontAlgn="base" hangingPunct="0">
        <a:spcBef>
          <a:spcPct val="20000"/>
        </a:spcBef>
        <a:spcAft>
          <a:spcPct val="0"/>
        </a:spcAft>
        <a:buChar char="•"/>
        <a:defRPr sz="2400">
          <a:solidFill>
            <a:srgbClr val="464646"/>
          </a:solidFill>
          <a:latin typeface="+mn-lt"/>
          <a:ea typeface="+mn-ea"/>
        </a:defRPr>
      </a:lvl3pPr>
      <a:lvl4pPr marL="1600200" indent="-228600" algn="l" rtl="0" eaLnBrk="0" fontAlgn="base" hangingPunct="0">
        <a:spcBef>
          <a:spcPct val="20000"/>
        </a:spcBef>
        <a:spcAft>
          <a:spcPct val="0"/>
        </a:spcAft>
        <a:buChar char="–"/>
        <a:defRPr sz="2000">
          <a:solidFill>
            <a:srgbClr val="464646"/>
          </a:solidFill>
          <a:latin typeface="+mn-lt"/>
          <a:ea typeface="+mn-ea"/>
        </a:defRPr>
      </a:lvl4pPr>
      <a:lvl5pPr marL="2057400" indent="-228600" algn="l" rtl="0" eaLnBrk="0" fontAlgn="base" hangingPunct="0">
        <a:spcBef>
          <a:spcPct val="20000"/>
        </a:spcBef>
        <a:spcAft>
          <a:spcPct val="0"/>
        </a:spcAft>
        <a:buChar char="»"/>
        <a:defRPr sz="2000">
          <a:solidFill>
            <a:srgbClr val="464646"/>
          </a:solidFill>
          <a:latin typeface="+mn-lt"/>
          <a:ea typeface="+mn-ea"/>
        </a:defRPr>
      </a:lvl5pPr>
      <a:lvl6pPr marL="2514600" indent="-228600" algn="l" rtl="0" fontAlgn="base">
        <a:spcBef>
          <a:spcPct val="20000"/>
        </a:spcBef>
        <a:spcAft>
          <a:spcPct val="0"/>
        </a:spcAft>
        <a:buChar char="»"/>
        <a:defRPr sz="2000">
          <a:solidFill>
            <a:srgbClr val="464646"/>
          </a:solidFill>
          <a:latin typeface="+mn-lt"/>
          <a:ea typeface="+mn-ea"/>
        </a:defRPr>
      </a:lvl6pPr>
      <a:lvl7pPr marL="2971800" indent="-228600" algn="l" rtl="0" fontAlgn="base">
        <a:spcBef>
          <a:spcPct val="20000"/>
        </a:spcBef>
        <a:spcAft>
          <a:spcPct val="0"/>
        </a:spcAft>
        <a:buChar char="»"/>
        <a:defRPr sz="2000">
          <a:solidFill>
            <a:srgbClr val="464646"/>
          </a:solidFill>
          <a:latin typeface="+mn-lt"/>
          <a:ea typeface="+mn-ea"/>
        </a:defRPr>
      </a:lvl7pPr>
      <a:lvl8pPr marL="3429000" indent="-228600" algn="l" rtl="0" fontAlgn="base">
        <a:spcBef>
          <a:spcPct val="20000"/>
        </a:spcBef>
        <a:spcAft>
          <a:spcPct val="0"/>
        </a:spcAft>
        <a:buChar char="»"/>
        <a:defRPr sz="2000">
          <a:solidFill>
            <a:srgbClr val="464646"/>
          </a:solidFill>
          <a:latin typeface="+mn-lt"/>
          <a:ea typeface="+mn-ea"/>
        </a:defRPr>
      </a:lvl8pPr>
      <a:lvl9pPr marL="3886200" indent="-228600" algn="l" rtl="0" fontAlgn="base">
        <a:spcBef>
          <a:spcPct val="20000"/>
        </a:spcBef>
        <a:spcAft>
          <a:spcPct val="0"/>
        </a:spcAft>
        <a:buChar char="»"/>
        <a:defRPr sz="2000">
          <a:solidFill>
            <a:srgbClr val="46464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4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6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6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48AB7-49EC-4C05-90E3-06EF3B7AFA6C}"/>
              </a:ext>
            </a:extLst>
          </p:cNvPr>
          <p:cNvPicPr>
            <a:picLocks noChangeAspect="1"/>
          </p:cNvPicPr>
          <p:nvPr/>
        </p:nvPicPr>
        <p:blipFill>
          <a:blip r:embed="rId2"/>
          <a:stretch>
            <a:fillRect/>
          </a:stretch>
        </p:blipFill>
        <p:spPr>
          <a:xfrm>
            <a:off x="869306" y="762000"/>
            <a:ext cx="7405387" cy="5139522"/>
          </a:xfrm>
          <a:prstGeom prst="rect">
            <a:avLst/>
          </a:prstGeom>
          <a:effectLst>
            <a:softEdge rad="635000"/>
          </a:effectLst>
        </p:spPr>
      </p:pic>
      <p:sp>
        <p:nvSpPr>
          <p:cNvPr id="4" name="Title 3">
            <a:extLst>
              <a:ext uri="{FF2B5EF4-FFF2-40B4-BE49-F238E27FC236}">
                <a16:creationId xmlns:a16="http://schemas.microsoft.com/office/drawing/2014/main" id="{ED39E0B2-DB5D-4665-9C6B-B5CCD8BCDD48}"/>
              </a:ext>
            </a:extLst>
          </p:cNvPr>
          <p:cNvSpPr>
            <a:spLocks noGrp="1"/>
          </p:cNvSpPr>
          <p:nvPr>
            <p:ph type="ctrTitle"/>
          </p:nvPr>
        </p:nvSpPr>
        <p:spPr>
          <a:xfrm>
            <a:off x="685800" y="2942967"/>
            <a:ext cx="7772400" cy="1295400"/>
          </a:xfrm>
        </p:spPr>
        <p:txBody>
          <a:bodyPr/>
          <a:lstStyle/>
          <a:p>
            <a:pPr algn="ctr"/>
            <a:r>
              <a:rPr lang="en-CA" sz="3200" dirty="0"/>
              <a:t>Provincial Assessment Program Overview of Results 2018-19</a:t>
            </a:r>
          </a:p>
        </p:txBody>
      </p:sp>
      <p:sp>
        <p:nvSpPr>
          <p:cNvPr id="5" name="Subtitle 4">
            <a:extLst>
              <a:ext uri="{FF2B5EF4-FFF2-40B4-BE49-F238E27FC236}">
                <a16:creationId xmlns:a16="http://schemas.microsoft.com/office/drawing/2014/main" id="{97E005A0-4006-41D0-9F9D-C926D57F986F}"/>
              </a:ext>
            </a:extLst>
          </p:cNvPr>
          <p:cNvSpPr>
            <a:spLocks noGrp="1"/>
          </p:cNvSpPr>
          <p:nvPr>
            <p:ph type="subTitle" idx="1"/>
          </p:nvPr>
        </p:nvSpPr>
        <p:spPr>
          <a:xfrm>
            <a:off x="914399" y="4238368"/>
            <a:ext cx="7786387" cy="1903422"/>
          </a:xfrm>
        </p:spPr>
        <p:txBody>
          <a:bodyPr/>
          <a:lstStyle/>
          <a:p>
            <a:r>
              <a:rPr lang="en-CA" dirty="0">
                <a:solidFill>
                  <a:schemeClr val="tx1"/>
                </a:solidFill>
              </a:rPr>
              <a:t>Anglophone Sector</a:t>
            </a:r>
          </a:p>
          <a:p>
            <a:endParaRPr lang="en-CA" sz="2000" dirty="0">
              <a:solidFill>
                <a:schemeClr val="tx1"/>
              </a:solidFill>
            </a:endParaRPr>
          </a:p>
          <a:p>
            <a:endParaRPr lang="en-CA" sz="2000" dirty="0">
              <a:solidFill>
                <a:schemeClr val="tx1"/>
              </a:solidFill>
            </a:endParaRPr>
          </a:p>
          <a:p>
            <a:r>
              <a:rPr lang="en-CA" sz="1800" i="1" dirty="0">
                <a:solidFill>
                  <a:schemeClr val="tx1"/>
                </a:solidFill>
              </a:rPr>
              <a:t>Assessment, Analysis &amp; Design Services Branch, November 6, </a:t>
            </a:r>
            <a:r>
              <a:rPr lang="en-CA" sz="1800" i="1" dirty="0" smtClean="0">
                <a:solidFill>
                  <a:schemeClr val="tx1"/>
                </a:solidFill>
              </a:rPr>
              <a:t>2019</a:t>
            </a:r>
          </a:p>
          <a:p>
            <a:r>
              <a:rPr lang="en-CA" sz="1800" i="1" dirty="0">
                <a:solidFill>
                  <a:schemeClr val="tx1"/>
                </a:solidFill>
              </a:rPr>
              <a:t> </a:t>
            </a:r>
            <a:r>
              <a:rPr lang="en-CA" sz="1800" i="1" dirty="0" smtClean="0">
                <a:solidFill>
                  <a:schemeClr val="tx1"/>
                </a:solidFill>
              </a:rPr>
              <a:t>                                   </a:t>
            </a:r>
            <a:endParaRPr lang="en-CA" sz="1800" i="1" dirty="0">
              <a:solidFill>
                <a:schemeClr val="tx1"/>
              </a:solidFill>
            </a:endParaRPr>
          </a:p>
        </p:txBody>
      </p:sp>
      <p:sp>
        <p:nvSpPr>
          <p:cNvPr id="2" name="TextBox 1"/>
          <p:cNvSpPr txBox="1"/>
          <p:nvPr/>
        </p:nvSpPr>
        <p:spPr>
          <a:xfrm>
            <a:off x="7467600" y="152400"/>
            <a:ext cx="1447800" cy="369332"/>
          </a:xfrm>
          <a:prstGeom prst="rect">
            <a:avLst/>
          </a:prstGeom>
          <a:noFill/>
        </p:spPr>
        <p:txBody>
          <a:bodyPr wrap="square" rtlCol="0">
            <a:spAutoFit/>
          </a:bodyPr>
          <a:lstStyle/>
          <a:p>
            <a:r>
              <a:rPr lang="en-US" dirty="0" smtClean="0"/>
              <a:t>Appendix D</a:t>
            </a:r>
            <a:endParaRPr lang="en-US" dirty="0"/>
          </a:p>
        </p:txBody>
      </p:sp>
    </p:spTree>
    <p:extLst>
      <p:ext uri="{BB962C8B-B14F-4D97-AF65-F5344CB8AC3E}">
        <p14:creationId xmlns:p14="http://schemas.microsoft.com/office/powerpoint/2010/main" val="69879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74A3A3-D61E-499B-B0CF-C5C16093C4CD}"/>
              </a:ext>
            </a:extLst>
          </p:cNvPr>
          <p:cNvSpPr>
            <a:spLocks noGrp="1"/>
          </p:cNvSpPr>
          <p:nvPr>
            <p:ph type="title"/>
          </p:nvPr>
        </p:nvSpPr>
        <p:spPr>
          <a:xfrm>
            <a:off x="417513" y="328613"/>
            <a:ext cx="8116887" cy="814387"/>
          </a:xfrm>
        </p:spPr>
        <p:txBody>
          <a:bodyPr/>
          <a:lstStyle/>
          <a:p>
            <a:r>
              <a:rPr lang="en-CA" sz="2800" dirty="0"/>
              <a:t>EYE-DA Over Time: District and Province</a:t>
            </a:r>
          </a:p>
        </p:txBody>
      </p:sp>
      <p:graphicFrame>
        <p:nvGraphicFramePr>
          <p:cNvPr id="5" name="Content Placeholder 4">
            <a:extLst>
              <a:ext uri="{FF2B5EF4-FFF2-40B4-BE49-F238E27FC236}">
                <a16:creationId xmlns:a16="http://schemas.microsoft.com/office/drawing/2014/main" id="{C1764C69-1C96-47EE-99F3-4C8130D0780C}"/>
              </a:ext>
            </a:extLst>
          </p:cNvPr>
          <p:cNvGraphicFramePr>
            <a:graphicFrameLocks noGrp="1"/>
          </p:cNvGraphicFramePr>
          <p:nvPr>
            <p:ph idx="1"/>
            <p:extLst>
              <p:ext uri="{D42A27DB-BD31-4B8C-83A1-F6EECF244321}">
                <p14:modId xmlns:p14="http://schemas.microsoft.com/office/powerpoint/2010/main" val="2436854181"/>
              </p:ext>
            </p:extLst>
          </p:nvPr>
        </p:nvGraphicFramePr>
        <p:xfrm>
          <a:off x="437356" y="1143000"/>
          <a:ext cx="80772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76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sz="2800" dirty="0"/>
              <a:t>English Reading</a:t>
            </a:r>
            <a:r>
              <a:rPr lang="en-CA" sz="2800" dirty="0">
                <a:sym typeface="Symbol" panose="05050102010706020507" pitchFamily="18" charset="2"/>
              </a:rPr>
              <a:t> </a:t>
            </a:r>
            <a:br>
              <a:rPr lang="en-CA" sz="2800" dirty="0">
                <a:sym typeface="Symbol" panose="05050102010706020507" pitchFamily="18" charset="2"/>
              </a:rPr>
            </a:br>
            <a:r>
              <a:rPr lang="en-CA" sz="2800" dirty="0">
                <a:sym typeface="Symbol" panose="05050102010706020507" pitchFamily="18" charset="2"/>
              </a:rPr>
              <a:t>Overview</a:t>
            </a:r>
            <a:endParaRPr lang="en-CA" sz="2800" dirty="0"/>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pPr lvl="1"/>
            <a:endParaRPr lang="en-CA" dirty="0"/>
          </a:p>
          <a:p>
            <a:endParaRPr lang="en-CA" dirty="0"/>
          </a:p>
          <a:p>
            <a:endParaRPr lang="en-CA" dirty="0"/>
          </a:p>
        </p:txBody>
      </p:sp>
      <p:graphicFrame>
        <p:nvGraphicFramePr>
          <p:cNvPr id="4" name="Table 3">
            <a:extLst>
              <a:ext uri="{FF2B5EF4-FFF2-40B4-BE49-F238E27FC236}">
                <a16:creationId xmlns:a16="http://schemas.microsoft.com/office/drawing/2014/main" id="{7FF2A4BE-0706-49F1-AF73-769784C7A5F7}"/>
              </a:ext>
            </a:extLst>
          </p:cNvPr>
          <p:cNvGraphicFramePr>
            <a:graphicFrameLocks noGrp="1"/>
          </p:cNvGraphicFramePr>
          <p:nvPr>
            <p:extLst>
              <p:ext uri="{D42A27DB-BD31-4B8C-83A1-F6EECF244321}">
                <p14:modId xmlns:p14="http://schemas.microsoft.com/office/powerpoint/2010/main" val="1953345155"/>
              </p:ext>
            </p:extLst>
          </p:nvPr>
        </p:nvGraphicFramePr>
        <p:xfrm>
          <a:off x="609600" y="735806"/>
          <a:ext cx="8137481" cy="4287663"/>
        </p:xfrm>
        <a:graphic>
          <a:graphicData uri="http://schemas.openxmlformats.org/drawingml/2006/table">
            <a:tbl>
              <a:tblPr firstRow="1" firstCol="1" bandRow="1"/>
              <a:tblGrid>
                <a:gridCol w="2819400">
                  <a:extLst>
                    <a:ext uri="{9D8B030D-6E8A-4147-A177-3AD203B41FA5}">
                      <a16:colId xmlns:a16="http://schemas.microsoft.com/office/drawing/2014/main" val="1852551401"/>
                    </a:ext>
                  </a:extLst>
                </a:gridCol>
                <a:gridCol w="2710928">
                  <a:extLst>
                    <a:ext uri="{9D8B030D-6E8A-4147-A177-3AD203B41FA5}">
                      <a16:colId xmlns:a16="http://schemas.microsoft.com/office/drawing/2014/main" val="1167022467"/>
                    </a:ext>
                  </a:extLst>
                </a:gridCol>
                <a:gridCol w="2607153">
                  <a:extLst>
                    <a:ext uri="{9D8B030D-6E8A-4147-A177-3AD203B41FA5}">
                      <a16:colId xmlns:a16="http://schemas.microsoft.com/office/drawing/2014/main" val="3452194732"/>
                    </a:ext>
                  </a:extLst>
                </a:gridCol>
              </a:tblGrid>
              <a:tr h="341594">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Success Rates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93544794"/>
                  </a:ext>
                </a:extLst>
              </a:tr>
              <a:tr h="341594">
                <a:tc>
                  <a:txBody>
                    <a:bodyPr/>
                    <a:lstStyle/>
                    <a:p>
                      <a:pPr marL="0" marR="0">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2017-2018</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2018-2019</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DB812"/>
                    </a:solidFill>
                  </a:tcPr>
                </a:tc>
                <a:extLst>
                  <a:ext uri="{0D108BD9-81ED-4DB2-BD59-A6C34878D82A}">
                    <a16:rowId xmlns:a16="http://schemas.microsoft.com/office/drawing/2014/main" val="2048599378"/>
                  </a:ext>
                </a:extLst>
              </a:tr>
              <a:tr h="456021">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2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71%</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279663"/>
                  </a:ext>
                </a:extLst>
              </a:tr>
              <a:tr h="559692">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4</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67.2%</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697902"/>
                  </a:ext>
                </a:extLst>
              </a:tr>
              <a:tr h="683188">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4 </a:t>
                      </a:r>
                      <a:r>
                        <a:rPr lang="en-CA" sz="2400" dirty="0" err="1">
                          <a:effectLst/>
                          <a:latin typeface="Calibri" panose="020F0502020204030204" pitchFamily="34" charset="0"/>
                          <a:ea typeface="Calibri" panose="020F0502020204030204" pitchFamily="34" charset="0"/>
                          <a:cs typeface="Arial" panose="020B0604020202020204" pitchFamily="34" charset="0"/>
                        </a:rPr>
                        <a:t>PIRLS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gridSpan="2">
                  <a:txBody>
                    <a:bodyPr/>
                    <a:lstStyle/>
                    <a:p>
                      <a:pPr marL="0" marR="0" algn="ctr">
                        <a:spcBef>
                          <a:spcPts val="0"/>
                        </a:spcBef>
                        <a:spcAft>
                          <a:spcPts val="0"/>
                        </a:spcAft>
                      </a:pPr>
                      <a:r>
                        <a:rPr lang="en-CA" sz="24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NB</a:t>
                      </a:r>
                      <a:r>
                        <a:rPr lang="en-CA" sz="2400" dirty="0">
                          <a:effectLst/>
                          <a:latin typeface="Calibri" panose="020F0502020204030204" pitchFamily="34" charset="0"/>
                          <a:ea typeface="Calibri" panose="020F0502020204030204" pitchFamily="34" charset="0"/>
                          <a:cs typeface="Arial" panose="020B0604020202020204" pitchFamily="34" charset="0"/>
                        </a:rPr>
                        <a:t> Anglophone on par with </a:t>
                      </a:r>
                      <a:r>
                        <a:rPr lang="en-CA"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Canada</a:t>
                      </a:r>
                      <a:endParaRPr lang="en-CA"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CA" sz="2400" dirty="0">
                          <a:solidFill>
                            <a:srgbClr val="4F81BD"/>
                          </a:solidFill>
                          <a:effectLst/>
                          <a:latin typeface="Calibri" panose="020F0502020204030204" pitchFamily="34" charset="0"/>
                          <a:ea typeface="Calibri" panose="020F0502020204030204" pitchFamily="34" charset="0"/>
                          <a:cs typeface="Arial" panose="020B0604020202020204" pitchFamily="34" charset="0"/>
                        </a:rPr>
                        <a:t>535</a:t>
                      </a:r>
                      <a:r>
                        <a:rPr lang="en-CA" sz="2400" dirty="0">
                          <a:effectLst/>
                          <a:latin typeface="Calibri" panose="020F0502020204030204" pitchFamily="34" charset="0"/>
                          <a:ea typeface="Calibri" panose="020F0502020204030204" pitchFamily="34" charset="0"/>
                          <a:cs typeface="Arial" panose="020B0604020202020204" pitchFamily="34" charset="0"/>
                        </a:rPr>
                        <a:t> - </a:t>
                      </a:r>
                      <a:r>
                        <a:rPr lang="en-CA" sz="24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543</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637734418"/>
                  </a:ext>
                </a:extLst>
              </a:tr>
              <a:tr h="472481">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6</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solidFill>
                            <a:schemeClr val="bg1">
                              <a:lumMod val="75000"/>
                            </a:schemeClr>
                          </a:solidFill>
                          <a:effectLst/>
                          <a:latin typeface="Calibri" panose="020F0502020204030204" pitchFamily="34" charset="0"/>
                          <a:ea typeface="Calibri" panose="020F0502020204030204" pitchFamily="34" charset="0"/>
                          <a:cs typeface="Arial" panose="020B0604020202020204" pitchFamily="34" charset="0"/>
                        </a:rPr>
                        <a:t>61.1%</a:t>
                      </a:r>
                      <a:endParaRPr lang="en-CA"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71.7%</a:t>
                      </a:r>
                      <a:endParaRPr lang="en-CA"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tx1"/>
                      </a:solidFill>
                      <a:prstDash val="dot"/>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632959"/>
                  </a:ext>
                </a:extLst>
              </a:tr>
              <a:tr h="472481">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Grade 8 </a:t>
                      </a:r>
                      <a:r>
                        <a:rPr lang="en-CA" sz="2400" dirty="0" err="1">
                          <a:effectLst/>
                          <a:latin typeface="Calibri" panose="020F0502020204030204" pitchFamily="34" charset="0"/>
                          <a:ea typeface="Calibri" panose="020F0502020204030204" pitchFamily="34" charset="0"/>
                          <a:cs typeface="Times New Roman" panose="02020603050405020304" pitchFamily="18" charset="0"/>
                        </a:rPr>
                        <a:t>PCAP</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gridSpan="2">
                  <a:txBody>
                    <a:bodyPr/>
                    <a:lstStyle/>
                    <a:p>
                      <a:pPr marL="0" marR="0" algn="ctr">
                        <a:spcBef>
                          <a:spcPts val="0"/>
                        </a:spcBef>
                        <a:spcAft>
                          <a:spcPts val="0"/>
                        </a:spcAft>
                      </a:pPr>
                      <a:r>
                        <a:rPr lang="en-CA" sz="2400" dirty="0">
                          <a:latin typeface="Calibri" panose="020F0502020204030204" pitchFamily="34" charset="0"/>
                        </a:rPr>
                        <a:t>NB tied for 7</a:t>
                      </a:r>
                      <a:r>
                        <a:rPr lang="en-CA" sz="2400" baseline="30000" dirty="0">
                          <a:latin typeface="Calibri" panose="020F0502020204030204" pitchFamily="34" charset="0"/>
                        </a:rPr>
                        <a:t>th</a:t>
                      </a:r>
                      <a:r>
                        <a:rPr lang="en-CA" sz="2400" dirty="0">
                          <a:latin typeface="Calibri" panose="020F0502020204030204" pitchFamily="34" charset="0"/>
                        </a:rPr>
                        <a:t> (last) place with SK, NF, MB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266683635"/>
                  </a:ext>
                </a:extLst>
              </a:tr>
              <a:tr h="431974">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9 </a:t>
                      </a:r>
                      <a:r>
                        <a:rPr lang="en-CA" sz="2400" dirty="0" err="1">
                          <a:effectLst/>
                          <a:latin typeface="Calibri" panose="020F0502020204030204" pitchFamily="34" charset="0"/>
                          <a:ea typeface="Calibri" panose="020F0502020204030204" pitchFamily="34" charset="0"/>
                          <a:cs typeface="Arial" panose="020B0604020202020204" pitchFamily="34" charset="0"/>
                        </a:rPr>
                        <a:t>ELPA</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80.6%</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73.6%</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718542453"/>
                  </a:ext>
                </a:extLst>
              </a:tr>
              <a:tr h="431974">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PISA (15 year-olds)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gridSpan="2">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NB Ranking 7</a:t>
                      </a:r>
                      <a:r>
                        <a:rPr lang="en-CA" sz="2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CA" sz="2400" dirty="0">
                          <a:effectLst/>
                          <a:latin typeface="Calibri" panose="020F0502020204030204" pitchFamily="34" charset="0"/>
                          <a:ea typeface="Calibri" panose="020F0502020204030204" pitchFamily="34" charset="0"/>
                          <a:cs typeface="Times New Roman" panose="02020603050405020304" pitchFamily="18" charset="0"/>
                        </a:rPr>
                        <a:t> (Anglophone is higher)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207460"/>
                  </a:ext>
                </a:extLst>
              </a:tr>
            </a:tbl>
          </a:graphicData>
        </a:graphic>
      </p:graphicFrame>
      <p:sp>
        <p:nvSpPr>
          <p:cNvPr id="5" name="TextBox 4">
            <a:extLst>
              <a:ext uri="{FF2B5EF4-FFF2-40B4-BE49-F238E27FC236}">
                <a16:creationId xmlns:a16="http://schemas.microsoft.com/office/drawing/2014/main" id="{61F278E7-B653-4468-AEE6-DB2BEAA3F842}"/>
              </a:ext>
            </a:extLst>
          </p:cNvPr>
          <p:cNvSpPr txBox="1"/>
          <p:nvPr/>
        </p:nvSpPr>
        <p:spPr>
          <a:xfrm>
            <a:off x="401595" y="5129913"/>
            <a:ext cx="7086600" cy="861774"/>
          </a:xfrm>
          <a:prstGeom prst="rect">
            <a:avLst/>
          </a:prstGeom>
          <a:noFill/>
        </p:spPr>
        <p:txBody>
          <a:bodyPr wrap="square" rtlCol="0">
            <a:spAutoFit/>
          </a:bodyPr>
          <a:lstStyle/>
          <a:p>
            <a:r>
              <a:rPr lang="en-CA" sz="1600" dirty="0"/>
              <a:t>PIRLS 2016 = </a:t>
            </a:r>
            <a:r>
              <a:rPr lang="en-CA" sz="1600" i="1" dirty="0"/>
              <a:t>Progress in International Reading Literacy Study</a:t>
            </a:r>
          </a:p>
          <a:p>
            <a:r>
              <a:rPr lang="en-CA" sz="1600" dirty="0"/>
              <a:t>PCAP 2016 </a:t>
            </a:r>
            <a:r>
              <a:rPr lang="en-CA" sz="1600" i="1" dirty="0"/>
              <a:t>= Pan-Canadian Assessment Program </a:t>
            </a:r>
          </a:p>
          <a:p>
            <a:r>
              <a:rPr lang="en-CA" sz="1600" dirty="0"/>
              <a:t>PISA 2015 </a:t>
            </a:r>
            <a:r>
              <a:rPr lang="en-CA" sz="1600" i="1" dirty="0"/>
              <a:t>= Program for International Student Assessment</a:t>
            </a:r>
          </a:p>
        </p:txBody>
      </p:sp>
    </p:spTree>
    <p:extLst>
      <p:ext uri="{BB962C8B-B14F-4D97-AF65-F5344CB8AC3E}">
        <p14:creationId xmlns:p14="http://schemas.microsoft.com/office/powerpoint/2010/main" val="2483798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78A8-5DA4-4918-ACE0-A74BBEA97CF0}"/>
              </a:ext>
            </a:extLst>
          </p:cNvPr>
          <p:cNvSpPr>
            <a:spLocks noGrp="1"/>
          </p:cNvSpPr>
          <p:nvPr>
            <p:ph type="title"/>
          </p:nvPr>
        </p:nvSpPr>
        <p:spPr>
          <a:xfrm>
            <a:off x="628650" y="365125"/>
            <a:ext cx="8058150" cy="1158875"/>
          </a:xfrm>
        </p:spPr>
        <p:txBody>
          <a:bodyPr>
            <a:normAutofit fontScale="90000"/>
          </a:bodyPr>
          <a:lstStyle/>
          <a:p>
            <a:r>
              <a:rPr lang="en-CA" sz="3100" dirty="0"/>
              <a:t>Grade 4, 6 and 9: English Reading 2018-19</a:t>
            </a:r>
            <a:r>
              <a:rPr lang="en-CA" dirty="0"/>
              <a:t/>
            </a:r>
            <a:br>
              <a:rPr lang="en-CA" dirty="0"/>
            </a:br>
            <a:r>
              <a:rPr lang="en-CA" sz="2200" dirty="0"/>
              <a:t>% Successful by District and Grade level</a:t>
            </a:r>
            <a:endParaRPr lang="en-CA" dirty="0"/>
          </a:p>
        </p:txBody>
      </p:sp>
      <p:graphicFrame>
        <p:nvGraphicFramePr>
          <p:cNvPr id="4" name="Content Placeholder 3">
            <a:extLst>
              <a:ext uri="{FF2B5EF4-FFF2-40B4-BE49-F238E27FC236}">
                <a16:creationId xmlns:a16="http://schemas.microsoft.com/office/drawing/2014/main" id="{8586CDFB-253A-456C-BAE0-DD668A685941}"/>
              </a:ext>
            </a:extLst>
          </p:cNvPr>
          <p:cNvGraphicFramePr>
            <a:graphicFrameLocks noGrp="1"/>
          </p:cNvGraphicFramePr>
          <p:nvPr>
            <p:ph idx="1"/>
            <p:extLst>
              <p:ext uri="{D42A27DB-BD31-4B8C-83A1-F6EECF244321}">
                <p14:modId xmlns:p14="http://schemas.microsoft.com/office/powerpoint/2010/main" val="3330744000"/>
              </p:ext>
            </p:extLst>
          </p:nvPr>
        </p:nvGraphicFramePr>
        <p:xfrm>
          <a:off x="533400" y="1295400"/>
          <a:ext cx="7886700" cy="4275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436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2488-CD1A-43D9-BC43-4C0533B8BD55}"/>
              </a:ext>
            </a:extLst>
          </p:cNvPr>
          <p:cNvSpPr>
            <a:spLocks noGrp="1"/>
          </p:cNvSpPr>
          <p:nvPr>
            <p:ph type="title"/>
          </p:nvPr>
        </p:nvSpPr>
        <p:spPr>
          <a:xfrm>
            <a:off x="417513" y="381000"/>
            <a:ext cx="8116887" cy="814387"/>
          </a:xfrm>
        </p:spPr>
        <p:txBody>
          <a:bodyPr/>
          <a:lstStyle/>
          <a:p>
            <a:r>
              <a:rPr lang="en-CA" sz="2800" dirty="0"/>
              <a:t>Grade 4: English Reading 2018-19</a:t>
            </a:r>
            <a:br>
              <a:rPr lang="en-CA" sz="2800" dirty="0"/>
            </a:br>
            <a:r>
              <a:rPr lang="en-CA" sz="2000" dirty="0"/>
              <a:t>% of Students by Achievement Level</a:t>
            </a:r>
            <a:endParaRPr lang="en-CA" sz="2800" dirty="0"/>
          </a:p>
        </p:txBody>
      </p:sp>
      <p:graphicFrame>
        <p:nvGraphicFramePr>
          <p:cNvPr id="5" name="Chart 4">
            <a:extLst>
              <a:ext uri="{FF2B5EF4-FFF2-40B4-BE49-F238E27FC236}">
                <a16:creationId xmlns:a16="http://schemas.microsoft.com/office/drawing/2014/main" id="{0C7B8A8F-3251-402A-8CBB-FC531FD13E82}"/>
              </a:ext>
            </a:extLst>
          </p:cNvPr>
          <p:cNvGraphicFramePr>
            <a:graphicFrameLocks/>
          </p:cNvGraphicFramePr>
          <p:nvPr>
            <p:extLst>
              <p:ext uri="{D42A27DB-BD31-4B8C-83A1-F6EECF244321}">
                <p14:modId xmlns:p14="http://schemas.microsoft.com/office/powerpoint/2010/main" val="1394675299"/>
              </p:ext>
            </p:extLst>
          </p:nvPr>
        </p:nvGraphicFramePr>
        <p:xfrm>
          <a:off x="417513" y="1295400"/>
          <a:ext cx="8116887"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4702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78A8-5DA4-4918-ACE0-A74BBEA97CF0}"/>
              </a:ext>
            </a:extLst>
          </p:cNvPr>
          <p:cNvSpPr>
            <a:spLocks noGrp="1"/>
          </p:cNvSpPr>
          <p:nvPr>
            <p:ph type="title"/>
          </p:nvPr>
        </p:nvSpPr>
        <p:spPr>
          <a:xfrm>
            <a:off x="566928" y="334962"/>
            <a:ext cx="7948422" cy="1158875"/>
          </a:xfrm>
        </p:spPr>
        <p:txBody>
          <a:bodyPr>
            <a:normAutofit/>
          </a:bodyPr>
          <a:lstStyle/>
          <a:p>
            <a:r>
              <a:rPr lang="en-CA" sz="2800" dirty="0"/>
              <a:t>Grade 6 English Reading 2018-19</a:t>
            </a:r>
            <a:r>
              <a:rPr lang="en-CA" dirty="0"/>
              <a:t/>
            </a:r>
            <a:br>
              <a:rPr lang="en-CA" dirty="0"/>
            </a:br>
            <a:r>
              <a:rPr lang="en-CA" sz="2000" dirty="0"/>
              <a:t>% of Students by Achievement Level</a:t>
            </a:r>
            <a:endParaRPr lang="en-CA" dirty="0"/>
          </a:p>
        </p:txBody>
      </p:sp>
      <p:graphicFrame>
        <p:nvGraphicFramePr>
          <p:cNvPr id="5" name="Content Placeholder 4">
            <a:extLst>
              <a:ext uri="{FF2B5EF4-FFF2-40B4-BE49-F238E27FC236}">
                <a16:creationId xmlns:a16="http://schemas.microsoft.com/office/drawing/2014/main" id="{71BF7320-697F-407E-9DE9-11FDCFE2970E}"/>
              </a:ext>
            </a:extLst>
          </p:cNvPr>
          <p:cNvGraphicFramePr>
            <a:graphicFrameLocks noGrp="1"/>
          </p:cNvGraphicFramePr>
          <p:nvPr>
            <p:ph idx="1"/>
            <p:extLst>
              <p:ext uri="{D42A27DB-BD31-4B8C-83A1-F6EECF244321}">
                <p14:modId xmlns:p14="http://schemas.microsoft.com/office/powerpoint/2010/main" val="1595360821"/>
              </p:ext>
            </p:extLst>
          </p:nvPr>
        </p:nvGraphicFramePr>
        <p:xfrm>
          <a:off x="457200" y="1371600"/>
          <a:ext cx="8119872"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7339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D2654E7-4615-46E8-BFE9-62A6918E29A9}"/>
              </a:ext>
            </a:extLst>
          </p:cNvPr>
          <p:cNvGraphicFramePr>
            <a:graphicFrameLocks/>
          </p:cNvGraphicFramePr>
          <p:nvPr>
            <p:extLst>
              <p:ext uri="{D42A27DB-BD31-4B8C-83A1-F6EECF244321}">
                <p14:modId xmlns:p14="http://schemas.microsoft.com/office/powerpoint/2010/main" val="3659092256"/>
              </p:ext>
            </p:extLst>
          </p:nvPr>
        </p:nvGraphicFramePr>
        <p:xfrm>
          <a:off x="381000" y="1371600"/>
          <a:ext cx="836395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id="{C81A7C07-785F-4D82-ACA0-5DA52D05F472}"/>
              </a:ext>
            </a:extLst>
          </p:cNvPr>
          <p:cNvSpPr>
            <a:spLocks noGrp="1"/>
          </p:cNvSpPr>
          <p:nvPr>
            <p:ph type="title"/>
          </p:nvPr>
        </p:nvSpPr>
        <p:spPr>
          <a:xfrm>
            <a:off x="381000" y="365125"/>
            <a:ext cx="8134350" cy="854075"/>
          </a:xfrm>
        </p:spPr>
        <p:txBody>
          <a:bodyPr>
            <a:normAutofit/>
          </a:bodyPr>
          <a:lstStyle/>
          <a:p>
            <a:r>
              <a:rPr lang="en-CA" sz="2700" dirty="0"/>
              <a:t>Grade 9 English Language Proficiency 2018-19</a:t>
            </a:r>
            <a:r>
              <a:rPr lang="en-CA" dirty="0"/>
              <a:t/>
            </a:r>
            <a:br>
              <a:rPr lang="en-CA" dirty="0"/>
            </a:br>
            <a:r>
              <a:rPr lang="en-CA" sz="2000" dirty="0"/>
              <a:t>% of Students by Achievement Level</a:t>
            </a:r>
            <a:endParaRPr lang="en-CA" sz="2200" dirty="0"/>
          </a:p>
        </p:txBody>
      </p:sp>
    </p:spTree>
    <p:extLst>
      <p:ext uri="{BB962C8B-B14F-4D97-AF65-F5344CB8AC3E}">
        <p14:creationId xmlns:p14="http://schemas.microsoft.com/office/powerpoint/2010/main" val="218861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17513" y="328613"/>
            <a:ext cx="8345487" cy="814387"/>
          </a:xfrm>
        </p:spPr>
        <p:txBody>
          <a:bodyPr/>
          <a:lstStyle/>
          <a:p>
            <a:r>
              <a:rPr lang="en-CA" sz="2800" dirty="0"/>
              <a:t>Grade 9 </a:t>
            </a:r>
            <a:r>
              <a:rPr lang="en-CA" sz="2800" dirty="0" err="1"/>
              <a:t>ELPA</a:t>
            </a:r>
            <a:r>
              <a:rPr lang="en-CA" sz="2800" dirty="0"/>
              <a:t> 2018-19</a:t>
            </a:r>
            <a:r>
              <a:rPr lang="en-CA" sz="2400" dirty="0"/>
              <a:t/>
            </a:r>
            <a:br>
              <a:rPr lang="en-CA" sz="2400" dirty="0"/>
            </a:br>
            <a:r>
              <a:rPr lang="en-CA" sz="2000" dirty="0"/>
              <a:t>% Successful Students by Program Over Time </a:t>
            </a:r>
            <a:r>
              <a:rPr lang="en-CA" sz="2400" dirty="0"/>
              <a:t/>
            </a:r>
            <a:br>
              <a:rPr lang="en-CA" sz="2400" dirty="0"/>
            </a:br>
            <a:endParaRPr lang="en-CA" sz="2400" dirty="0"/>
          </a:p>
        </p:txBody>
      </p:sp>
      <p:graphicFrame>
        <p:nvGraphicFramePr>
          <p:cNvPr id="8" name="Chart 7">
            <a:extLst>
              <a:ext uri="{FF2B5EF4-FFF2-40B4-BE49-F238E27FC236}">
                <a16:creationId xmlns:a16="http://schemas.microsoft.com/office/drawing/2014/main" id="{D796892E-A0DF-4A5A-8B25-28CC2351235E}"/>
              </a:ext>
            </a:extLst>
          </p:cNvPr>
          <p:cNvGraphicFramePr>
            <a:graphicFrameLocks/>
          </p:cNvGraphicFramePr>
          <p:nvPr>
            <p:extLst>
              <p:ext uri="{D42A27DB-BD31-4B8C-83A1-F6EECF244321}">
                <p14:modId xmlns:p14="http://schemas.microsoft.com/office/powerpoint/2010/main" val="2353205370"/>
              </p:ext>
            </p:extLst>
          </p:nvPr>
        </p:nvGraphicFramePr>
        <p:xfrm>
          <a:off x="580751" y="1143000"/>
          <a:ext cx="804672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2EA102D5-D82B-4F29-9532-20282F1CA204}"/>
              </a:ext>
            </a:extLst>
          </p:cNvPr>
          <p:cNvSpPr txBox="1"/>
          <p:nvPr/>
        </p:nvSpPr>
        <p:spPr>
          <a:xfrm>
            <a:off x="566896" y="5715000"/>
            <a:ext cx="5312614" cy="335554"/>
          </a:xfrm>
          <a:prstGeom prst="rect">
            <a:avLst/>
          </a:prstGeom>
        </p:spPr>
        <p:txBody>
          <a:bodyPr wrap="none" lIns="91440" rtlCol="0" anchor="b"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CA" sz="1000" dirty="0">
                <a:latin typeface="Arial" panose="020B0604020202020204" pitchFamily="34" charset="0"/>
                <a:cs typeface="Arial" panose="020B0604020202020204" pitchFamily="34" charset="0"/>
              </a:rPr>
              <a:t>(n) refers to the number of students included</a:t>
            </a:r>
            <a:r>
              <a:rPr lang="en-CA" sz="1000" baseline="0" dirty="0">
                <a:latin typeface="Arial" panose="020B0604020202020204" pitchFamily="34" charset="0"/>
                <a:cs typeface="Arial" panose="020B0604020202020204" pitchFamily="34" charset="0"/>
              </a:rPr>
              <a:t> in each district</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34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17513" y="328613"/>
            <a:ext cx="8345487" cy="814387"/>
          </a:xfrm>
        </p:spPr>
        <p:txBody>
          <a:bodyPr/>
          <a:lstStyle/>
          <a:p>
            <a:r>
              <a:rPr lang="en-CA" sz="2800" dirty="0"/>
              <a:t>Grade 9 ELPA – 2018-2019</a:t>
            </a:r>
            <a:r>
              <a:rPr lang="en-CA" sz="2400" dirty="0"/>
              <a:t/>
            </a:r>
            <a:br>
              <a:rPr lang="en-CA" sz="2400" dirty="0"/>
            </a:br>
            <a:r>
              <a:rPr lang="en-CA" sz="2000" dirty="0"/>
              <a:t>% Successful Students by District Over Time</a:t>
            </a:r>
            <a:endParaRPr lang="en-CA" sz="2400" dirty="0"/>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endParaRPr lang="en-CA" dirty="0"/>
          </a:p>
          <a:p>
            <a:endParaRPr lang="en-CA" dirty="0"/>
          </a:p>
        </p:txBody>
      </p:sp>
      <p:graphicFrame>
        <p:nvGraphicFramePr>
          <p:cNvPr id="7" name="Chart 6">
            <a:extLst>
              <a:ext uri="{FF2B5EF4-FFF2-40B4-BE49-F238E27FC236}">
                <a16:creationId xmlns:a16="http://schemas.microsoft.com/office/drawing/2014/main" id="{042C5B2D-EA0F-4E45-A6D6-FFC4FC6A2721}"/>
              </a:ext>
            </a:extLst>
          </p:cNvPr>
          <p:cNvGraphicFramePr>
            <a:graphicFrameLocks/>
          </p:cNvGraphicFramePr>
          <p:nvPr>
            <p:extLst>
              <p:ext uri="{D42A27DB-BD31-4B8C-83A1-F6EECF244321}">
                <p14:modId xmlns:p14="http://schemas.microsoft.com/office/powerpoint/2010/main" val="4173622197"/>
              </p:ext>
            </p:extLst>
          </p:nvPr>
        </p:nvGraphicFramePr>
        <p:xfrm>
          <a:off x="152400" y="1295400"/>
          <a:ext cx="877824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8821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dirty="0"/>
              <a:t>Grade 8 PCAP Reading  </a:t>
            </a:r>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pPr lvl="1"/>
            <a:endParaRPr lang="en-CA" dirty="0"/>
          </a:p>
          <a:p>
            <a:endParaRPr lang="en-CA" dirty="0"/>
          </a:p>
          <a:p>
            <a:endParaRPr lang="en-CA" dirty="0"/>
          </a:p>
        </p:txBody>
      </p:sp>
      <p:graphicFrame>
        <p:nvGraphicFramePr>
          <p:cNvPr id="6" name="Chart 5">
            <a:extLst>
              <a:ext uri="{FF2B5EF4-FFF2-40B4-BE49-F238E27FC236}">
                <a16:creationId xmlns:a16="http://schemas.microsoft.com/office/drawing/2014/main" id="{12FC14EC-4D27-42B2-9D72-AF2BA6C17EAF}"/>
              </a:ext>
            </a:extLst>
          </p:cNvPr>
          <p:cNvGraphicFramePr>
            <a:graphicFrameLocks/>
          </p:cNvGraphicFramePr>
          <p:nvPr>
            <p:extLst>
              <p:ext uri="{D42A27DB-BD31-4B8C-83A1-F6EECF244321}">
                <p14:modId xmlns:p14="http://schemas.microsoft.com/office/powerpoint/2010/main" val="1121691460"/>
              </p:ext>
            </p:extLst>
          </p:nvPr>
        </p:nvGraphicFramePr>
        <p:xfrm>
          <a:off x="19844" y="1066800"/>
          <a:ext cx="4606636"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EFC968A-F0AA-46CE-BB80-5BCD69A6B4B1}"/>
              </a:ext>
            </a:extLst>
          </p:cNvPr>
          <p:cNvGraphicFramePr>
            <a:graphicFrameLocks/>
          </p:cNvGraphicFramePr>
          <p:nvPr>
            <p:extLst>
              <p:ext uri="{D42A27DB-BD31-4B8C-83A1-F6EECF244321}">
                <p14:modId xmlns:p14="http://schemas.microsoft.com/office/powerpoint/2010/main" val="1386954764"/>
              </p:ext>
            </p:extLst>
          </p:nvPr>
        </p:nvGraphicFramePr>
        <p:xfrm>
          <a:off x="4850853" y="1143000"/>
          <a:ext cx="3988347"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951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48AB7-49EC-4C05-90E3-06EF3B7AFA6C}"/>
              </a:ext>
            </a:extLst>
          </p:cNvPr>
          <p:cNvPicPr>
            <a:picLocks noChangeAspect="1"/>
          </p:cNvPicPr>
          <p:nvPr/>
        </p:nvPicPr>
        <p:blipFill>
          <a:blip r:embed="rId2"/>
          <a:stretch>
            <a:fillRect/>
          </a:stretch>
        </p:blipFill>
        <p:spPr>
          <a:xfrm>
            <a:off x="443213" y="381000"/>
            <a:ext cx="8014987" cy="5562600"/>
          </a:xfrm>
          <a:prstGeom prst="rect">
            <a:avLst/>
          </a:prstGeom>
          <a:effectLst>
            <a:softEdge rad="635000"/>
          </a:effectLst>
        </p:spPr>
      </p:pic>
      <p:sp>
        <p:nvSpPr>
          <p:cNvPr id="7" name="Title 6">
            <a:extLst>
              <a:ext uri="{FF2B5EF4-FFF2-40B4-BE49-F238E27FC236}">
                <a16:creationId xmlns:a16="http://schemas.microsoft.com/office/drawing/2014/main" id="{8C9ED860-4FBE-4A2E-BD67-91C088BC60EF}"/>
              </a:ext>
            </a:extLst>
          </p:cNvPr>
          <p:cNvSpPr>
            <a:spLocks noGrp="1"/>
          </p:cNvSpPr>
          <p:nvPr>
            <p:ph type="title"/>
          </p:nvPr>
        </p:nvSpPr>
        <p:spPr>
          <a:xfrm>
            <a:off x="685800" y="4191000"/>
            <a:ext cx="7772400" cy="1362075"/>
          </a:xfrm>
        </p:spPr>
        <p:txBody>
          <a:bodyPr/>
          <a:lstStyle/>
          <a:p>
            <a:r>
              <a:rPr lang="en-CA" dirty="0"/>
              <a:t>French Second Language</a:t>
            </a:r>
          </a:p>
        </p:txBody>
      </p:sp>
    </p:spTree>
    <p:extLst>
      <p:ext uri="{BB962C8B-B14F-4D97-AF65-F5344CB8AC3E}">
        <p14:creationId xmlns:p14="http://schemas.microsoft.com/office/powerpoint/2010/main" val="137482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sz="2800" dirty="0"/>
              <a:t>Presentation Overview</a:t>
            </a:r>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762000" y="1390650"/>
            <a:ext cx="8077200" cy="4724400"/>
          </a:xfrm>
        </p:spPr>
        <p:txBody>
          <a:bodyPr/>
          <a:lstStyle/>
          <a:p>
            <a:r>
              <a:rPr lang="en-CA" dirty="0">
                <a:solidFill>
                  <a:schemeClr val="tx1"/>
                </a:solidFill>
              </a:rPr>
              <a:t>Updates</a:t>
            </a:r>
          </a:p>
          <a:p>
            <a:r>
              <a:rPr lang="en-CA" dirty="0">
                <a:solidFill>
                  <a:schemeClr val="tx1"/>
                </a:solidFill>
              </a:rPr>
              <a:t>Early Years Evaluation</a:t>
            </a:r>
          </a:p>
          <a:p>
            <a:r>
              <a:rPr lang="en-CA" dirty="0">
                <a:solidFill>
                  <a:schemeClr val="tx1"/>
                </a:solidFill>
              </a:rPr>
              <a:t>English Reading</a:t>
            </a:r>
          </a:p>
          <a:p>
            <a:r>
              <a:rPr lang="en-CA" dirty="0">
                <a:solidFill>
                  <a:schemeClr val="tx1"/>
                </a:solidFill>
              </a:rPr>
              <a:t>French Reading</a:t>
            </a:r>
          </a:p>
          <a:p>
            <a:r>
              <a:rPr lang="en-CA" dirty="0">
                <a:solidFill>
                  <a:schemeClr val="tx1"/>
                </a:solidFill>
              </a:rPr>
              <a:t>French Oral Proficiency</a:t>
            </a:r>
          </a:p>
          <a:p>
            <a:r>
              <a:rPr lang="en-CA" dirty="0">
                <a:solidFill>
                  <a:schemeClr val="tx1"/>
                </a:solidFill>
              </a:rPr>
              <a:t>Mathematics</a:t>
            </a:r>
          </a:p>
          <a:p>
            <a:r>
              <a:rPr lang="en-CA" dirty="0">
                <a:solidFill>
                  <a:schemeClr val="tx1"/>
                </a:solidFill>
              </a:rPr>
              <a:t>Scientific Literacy</a:t>
            </a:r>
          </a:p>
          <a:p>
            <a:r>
              <a:rPr lang="en-CA" dirty="0">
                <a:solidFill>
                  <a:schemeClr val="tx1"/>
                </a:solidFill>
              </a:rPr>
              <a:t>Context: </a:t>
            </a:r>
          </a:p>
          <a:p>
            <a:pPr lvl="1"/>
            <a:r>
              <a:rPr lang="en-CA" dirty="0">
                <a:solidFill>
                  <a:schemeClr val="tx1"/>
                </a:solidFill>
              </a:rPr>
              <a:t>Student perceptions</a:t>
            </a:r>
          </a:p>
          <a:p>
            <a:endParaRPr lang="en-CA" dirty="0">
              <a:solidFill>
                <a:schemeClr val="tx1"/>
              </a:solidFill>
            </a:endParaRPr>
          </a:p>
          <a:p>
            <a:endParaRPr lang="en-CA" dirty="0">
              <a:solidFill>
                <a:schemeClr val="tx1"/>
              </a:solidFill>
            </a:endParaRPr>
          </a:p>
        </p:txBody>
      </p:sp>
      <p:pic>
        <p:nvPicPr>
          <p:cNvPr id="2" name="Picture 1">
            <a:extLst>
              <a:ext uri="{FF2B5EF4-FFF2-40B4-BE49-F238E27FC236}">
                <a16:creationId xmlns:a16="http://schemas.microsoft.com/office/drawing/2014/main" id="{FFD804DA-11ED-4CF9-8166-643D33AD8906}"/>
              </a:ext>
            </a:extLst>
          </p:cNvPr>
          <p:cNvPicPr>
            <a:picLocks noChangeAspect="1"/>
          </p:cNvPicPr>
          <p:nvPr/>
        </p:nvPicPr>
        <p:blipFill>
          <a:blip r:embed="rId3"/>
          <a:stretch>
            <a:fillRect/>
          </a:stretch>
        </p:blipFill>
        <p:spPr>
          <a:xfrm>
            <a:off x="4679957" y="519266"/>
            <a:ext cx="2076450" cy="272384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Picture 3">
            <a:extLst>
              <a:ext uri="{FF2B5EF4-FFF2-40B4-BE49-F238E27FC236}">
                <a16:creationId xmlns:a16="http://schemas.microsoft.com/office/drawing/2014/main" id="{181D35E3-381D-4A79-91C3-12BD856E6892}"/>
              </a:ext>
            </a:extLst>
          </p:cNvPr>
          <p:cNvPicPr>
            <a:picLocks noChangeAspect="1"/>
          </p:cNvPicPr>
          <p:nvPr/>
        </p:nvPicPr>
        <p:blipFill>
          <a:blip r:embed="rId4"/>
          <a:stretch>
            <a:fillRect/>
          </a:stretch>
        </p:blipFill>
        <p:spPr>
          <a:xfrm>
            <a:off x="5751509" y="1690534"/>
            <a:ext cx="2212982" cy="26104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a:extLst>
              <a:ext uri="{FF2B5EF4-FFF2-40B4-BE49-F238E27FC236}">
                <a16:creationId xmlns:a16="http://schemas.microsoft.com/office/drawing/2014/main" id="{50278397-1EA1-4DBF-9985-E101793E22DA}"/>
              </a:ext>
            </a:extLst>
          </p:cNvPr>
          <p:cNvPicPr>
            <a:picLocks noChangeAspect="1"/>
          </p:cNvPicPr>
          <p:nvPr/>
        </p:nvPicPr>
        <p:blipFill>
          <a:blip r:embed="rId5"/>
          <a:stretch>
            <a:fillRect/>
          </a:stretch>
        </p:blipFill>
        <p:spPr>
          <a:xfrm>
            <a:off x="6926266" y="2895600"/>
            <a:ext cx="2076450" cy="25717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66720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B0AEC5-3DFE-457A-85D6-186872E9D70D}"/>
              </a:ext>
            </a:extLst>
          </p:cNvPr>
          <p:cNvSpPr>
            <a:spLocks noGrp="1"/>
          </p:cNvSpPr>
          <p:nvPr>
            <p:ph type="title"/>
          </p:nvPr>
        </p:nvSpPr>
        <p:spPr>
          <a:xfrm>
            <a:off x="628650" y="365125"/>
            <a:ext cx="8286750" cy="1325563"/>
          </a:xfrm>
        </p:spPr>
        <p:txBody>
          <a:bodyPr>
            <a:normAutofit/>
          </a:bodyPr>
          <a:lstStyle/>
          <a:p>
            <a:r>
              <a:rPr lang="en-CA" sz="2800" dirty="0"/>
              <a:t>French Second Language Reading Assessment</a:t>
            </a:r>
            <a:br>
              <a:rPr lang="en-CA" sz="2800" dirty="0"/>
            </a:br>
            <a:r>
              <a:rPr lang="en-CA" sz="1800" dirty="0"/>
              <a:t>% Successful by District by Grade level</a:t>
            </a:r>
            <a:endParaRPr lang="en-CA" sz="2800" dirty="0"/>
          </a:p>
        </p:txBody>
      </p:sp>
      <p:graphicFrame>
        <p:nvGraphicFramePr>
          <p:cNvPr id="12" name="Content Placeholder 8">
            <a:extLst>
              <a:ext uri="{FF2B5EF4-FFF2-40B4-BE49-F238E27FC236}">
                <a16:creationId xmlns:a16="http://schemas.microsoft.com/office/drawing/2014/main" id="{FC5F2175-01B8-42A8-868C-5F8CCFF669F0}"/>
              </a:ext>
            </a:extLst>
          </p:cNvPr>
          <p:cNvGraphicFramePr>
            <a:graphicFrameLocks noGrp="1"/>
          </p:cNvGraphicFramePr>
          <p:nvPr>
            <p:ph idx="1"/>
            <p:extLst>
              <p:ext uri="{D42A27DB-BD31-4B8C-83A1-F6EECF244321}">
                <p14:modId xmlns:p14="http://schemas.microsoft.com/office/powerpoint/2010/main" val="3976001737"/>
              </p:ext>
            </p:extLst>
          </p:nvPr>
        </p:nvGraphicFramePr>
        <p:xfrm>
          <a:off x="628650" y="1143000"/>
          <a:ext cx="78867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8D97B7C-179E-4C8F-B214-938E3B3D57FC}"/>
              </a:ext>
            </a:extLst>
          </p:cNvPr>
          <p:cNvSpPr txBox="1"/>
          <p:nvPr/>
        </p:nvSpPr>
        <p:spPr>
          <a:xfrm>
            <a:off x="304800" y="5486400"/>
            <a:ext cx="7391400" cy="369332"/>
          </a:xfrm>
          <a:prstGeom prst="rect">
            <a:avLst/>
          </a:prstGeom>
          <a:noFill/>
        </p:spPr>
        <p:txBody>
          <a:bodyPr wrap="square" rtlCol="0">
            <a:spAutoFit/>
          </a:bodyPr>
          <a:lstStyle/>
          <a:p>
            <a:r>
              <a:rPr lang="en-CA" i="1" dirty="0">
                <a:solidFill>
                  <a:srgbClr val="FF0000"/>
                </a:solidFill>
              </a:rPr>
              <a:t>Note: All students writing these assessments began FI in Grade 3.</a:t>
            </a:r>
          </a:p>
        </p:txBody>
      </p:sp>
    </p:spTree>
    <p:extLst>
      <p:ext uri="{BB962C8B-B14F-4D97-AF65-F5344CB8AC3E}">
        <p14:creationId xmlns:p14="http://schemas.microsoft.com/office/powerpoint/2010/main" val="41991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B0AEC5-3DFE-457A-85D6-186872E9D70D}"/>
              </a:ext>
            </a:extLst>
          </p:cNvPr>
          <p:cNvSpPr>
            <a:spLocks noGrp="1"/>
          </p:cNvSpPr>
          <p:nvPr>
            <p:ph type="title"/>
          </p:nvPr>
        </p:nvSpPr>
        <p:spPr>
          <a:xfrm>
            <a:off x="628650" y="365125"/>
            <a:ext cx="8286750" cy="1325563"/>
          </a:xfrm>
        </p:spPr>
        <p:txBody>
          <a:bodyPr>
            <a:normAutofit/>
          </a:bodyPr>
          <a:lstStyle/>
          <a:p>
            <a:r>
              <a:rPr lang="en-CA" sz="2800" dirty="0"/>
              <a:t>French Second Language Reading Assessment</a:t>
            </a:r>
            <a:br>
              <a:rPr lang="en-CA" sz="2800" dirty="0"/>
            </a:br>
            <a:r>
              <a:rPr lang="en-CA" sz="1800" dirty="0"/>
              <a:t>% Successful by District by Grade level</a:t>
            </a:r>
            <a:endParaRPr lang="en-CA" sz="2800" dirty="0"/>
          </a:p>
        </p:txBody>
      </p:sp>
      <p:graphicFrame>
        <p:nvGraphicFramePr>
          <p:cNvPr id="5" name="Content Placeholder 4">
            <a:extLst>
              <a:ext uri="{FF2B5EF4-FFF2-40B4-BE49-F238E27FC236}">
                <a16:creationId xmlns:a16="http://schemas.microsoft.com/office/drawing/2014/main" id="{35B8C94D-B09C-42AA-A7FD-814BF223110D}"/>
              </a:ext>
            </a:extLst>
          </p:cNvPr>
          <p:cNvGraphicFramePr>
            <a:graphicFrameLocks noGrp="1"/>
          </p:cNvGraphicFramePr>
          <p:nvPr>
            <p:ph idx="1"/>
            <p:extLst>
              <p:ext uri="{D42A27DB-BD31-4B8C-83A1-F6EECF244321}">
                <p14:modId xmlns:p14="http://schemas.microsoft.com/office/powerpoint/2010/main" val="4030288858"/>
              </p:ext>
            </p:extLst>
          </p:nvPr>
        </p:nvGraphicFramePr>
        <p:xfrm>
          <a:off x="428625" y="1219200"/>
          <a:ext cx="828675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F64EA0B-012E-4235-9C20-EBDCE83E782E}"/>
              </a:ext>
            </a:extLst>
          </p:cNvPr>
          <p:cNvSpPr txBox="1"/>
          <p:nvPr/>
        </p:nvSpPr>
        <p:spPr>
          <a:xfrm>
            <a:off x="304800" y="5454134"/>
            <a:ext cx="7391400" cy="369332"/>
          </a:xfrm>
          <a:prstGeom prst="rect">
            <a:avLst/>
          </a:prstGeom>
          <a:noFill/>
        </p:spPr>
        <p:txBody>
          <a:bodyPr wrap="square" rtlCol="0">
            <a:spAutoFit/>
          </a:bodyPr>
          <a:lstStyle/>
          <a:p>
            <a:r>
              <a:rPr lang="en-CA" i="1" dirty="0">
                <a:solidFill>
                  <a:srgbClr val="FF0000"/>
                </a:solidFill>
              </a:rPr>
              <a:t>Note: All students writing these assessments began FI in Grade 6.</a:t>
            </a:r>
          </a:p>
        </p:txBody>
      </p:sp>
    </p:spTree>
    <p:extLst>
      <p:ext uri="{BB962C8B-B14F-4D97-AF65-F5344CB8AC3E}">
        <p14:creationId xmlns:p14="http://schemas.microsoft.com/office/powerpoint/2010/main" val="2072669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B0AEC5-3DFE-457A-85D6-186872E9D70D}"/>
              </a:ext>
            </a:extLst>
          </p:cNvPr>
          <p:cNvSpPr>
            <a:spLocks noGrp="1"/>
          </p:cNvSpPr>
          <p:nvPr>
            <p:ph type="title"/>
          </p:nvPr>
        </p:nvSpPr>
        <p:spPr>
          <a:xfrm>
            <a:off x="628650" y="365125"/>
            <a:ext cx="8286750" cy="1325563"/>
          </a:xfrm>
        </p:spPr>
        <p:txBody>
          <a:bodyPr>
            <a:normAutofit/>
          </a:bodyPr>
          <a:lstStyle/>
          <a:p>
            <a:r>
              <a:rPr lang="en-CA" sz="2800" dirty="0"/>
              <a:t>French Second Language Reading Assessment</a:t>
            </a:r>
            <a:br>
              <a:rPr lang="en-CA" sz="2800" dirty="0"/>
            </a:br>
            <a:r>
              <a:rPr lang="en-CA" sz="1800" dirty="0"/>
              <a:t>% Successful by District by Grade level</a:t>
            </a:r>
            <a:endParaRPr lang="en-CA" sz="2800" dirty="0"/>
          </a:p>
        </p:txBody>
      </p:sp>
      <p:graphicFrame>
        <p:nvGraphicFramePr>
          <p:cNvPr id="7" name="Content Placeholder 6">
            <a:extLst>
              <a:ext uri="{FF2B5EF4-FFF2-40B4-BE49-F238E27FC236}">
                <a16:creationId xmlns:a16="http://schemas.microsoft.com/office/drawing/2014/main" id="{2C251B99-C8BF-43CE-B914-7EB05EE6AB0A}"/>
              </a:ext>
            </a:extLst>
          </p:cNvPr>
          <p:cNvGraphicFramePr>
            <a:graphicFrameLocks noGrp="1"/>
          </p:cNvGraphicFramePr>
          <p:nvPr>
            <p:ph idx="1"/>
            <p:extLst>
              <p:ext uri="{D42A27DB-BD31-4B8C-83A1-F6EECF244321}">
                <p14:modId xmlns:p14="http://schemas.microsoft.com/office/powerpoint/2010/main" val="2969759492"/>
              </p:ext>
            </p:extLst>
          </p:nvPr>
        </p:nvGraphicFramePr>
        <p:xfrm>
          <a:off x="428625" y="1143000"/>
          <a:ext cx="828675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E3E3DD4-B180-4821-BFB8-87FC75F44403}"/>
              </a:ext>
            </a:extLst>
          </p:cNvPr>
          <p:cNvSpPr txBox="1"/>
          <p:nvPr/>
        </p:nvSpPr>
        <p:spPr>
          <a:xfrm>
            <a:off x="406502" y="5340183"/>
            <a:ext cx="7543800" cy="646331"/>
          </a:xfrm>
          <a:prstGeom prst="rect">
            <a:avLst/>
          </a:prstGeom>
          <a:noFill/>
        </p:spPr>
        <p:txBody>
          <a:bodyPr wrap="square" rtlCol="0">
            <a:spAutoFit/>
          </a:bodyPr>
          <a:lstStyle/>
          <a:p>
            <a:r>
              <a:rPr lang="en-CA" i="1" dirty="0">
                <a:solidFill>
                  <a:srgbClr val="FF0000"/>
                </a:solidFill>
              </a:rPr>
              <a:t>Note: All students writing these assessments participated in the Grade 5 Intensive French Program.</a:t>
            </a:r>
          </a:p>
        </p:txBody>
      </p:sp>
    </p:spTree>
    <p:extLst>
      <p:ext uri="{BB962C8B-B14F-4D97-AF65-F5344CB8AC3E}">
        <p14:creationId xmlns:p14="http://schemas.microsoft.com/office/powerpoint/2010/main" val="2964911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B0AEC5-3DFE-457A-85D6-186872E9D70D}"/>
              </a:ext>
            </a:extLst>
          </p:cNvPr>
          <p:cNvSpPr>
            <a:spLocks noGrp="1"/>
          </p:cNvSpPr>
          <p:nvPr>
            <p:ph type="title"/>
          </p:nvPr>
        </p:nvSpPr>
        <p:spPr>
          <a:xfrm>
            <a:off x="628650" y="365125"/>
            <a:ext cx="8286750" cy="1325563"/>
          </a:xfrm>
        </p:spPr>
        <p:txBody>
          <a:bodyPr>
            <a:normAutofit/>
          </a:bodyPr>
          <a:lstStyle/>
          <a:p>
            <a:r>
              <a:rPr lang="en-CA" sz="2800" dirty="0"/>
              <a:t>FSL Grade </a:t>
            </a:r>
            <a:r>
              <a:rPr lang="en-CA" dirty="0"/>
              <a:t>10 </a:t>
            </a:r>
            <a:r>
              <a:rPr lang="en-CA" sz="2800" dirty="0"/>
              <a:t>Reading Assessment</a:t>
            </a:r>
            <a:br>
              <a:rPr lang="en-CA" sz="2800" dirty="0"/>
            </a:br>
            <a:r>
              <a:rPr lang="en-CA" sz="2000" kern="1200" dirty="0">
                <a:solidFill>
                  <a:schemeClr val="tx1"/>
                </a:solidFill>
                <a:latin typeface="Arial" panose="020B0604020202020204" pitchFamily="34" charset="0"/>
                <a:ea typeface="+mn-ea"/>
                <a:cs typeface="Arial" panose="020B0604020202020204" pitchFamily="34" charset="0"/>
              </a:rPr>
              <a:t>Early French Immersion</a:t>
            </a:r>
          </a:p>
        </p:txBody>
      </p:sp>
      <p:graphicFrame>
        <p:nvGraphicFramePr>
          <p:cNvPr id="5" name="Content Placeholder 4">
            <a:extLst>
              <a:ext uri="{FF2B5EF4-FFF2-40B4-BE49-F238E27FC236}">
                <a16:creationId xmlns:a16="http://schemas.microsoft.com/office/drawing/2014/main" id="{91030C39-BD75-49A8-809E-1AF7D49B0ABF}"/>
              </a:ext>
            </a:extLst>
          </p:cNvPr>
          <p:cNvGraphicFramePr>
            <a:graphicFrameLocks noGrp="1"/>
          </p:cNvGraphicFramePr>
          <p:nvPr>
            <p:ph idx="1"/>
            <p:extLst>
              <p:ext uri="{D42A27DB-BD31-4B8C-83A1-F6EECF244321}">
                <p14:modId xmlns:p14="http://schemas.microsoft.com/office/powerpoint/2010/main" val="1325578529"/>
              </p:ext>
            </p:extLst>
          </p:nvPr>
        </p:nvGraphicFramePr>
        <p:xfrm>
          <a:off x="847727" y="1040340"/>
          <a:ext cx="7848595" cy="1998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FADB286-4F88-4856-BA01-9E7C6215FB1E}"/>
              </a:ext>
            </a:extLst>
          </p:cNvPr>
          <p:cNvGraphicFramePr>
            <a:graphicFrameLocks/>
          </p:cNvGraphicFramePr>
          <p:nvPr>
            <p:extLst>
              <p:ext uri="{D42A27DB-BD31-4B8C-83A1-F6EECF244321}">
                <p14:modId xmlns:p14="http://schemas.microsoft.com/office/powerpoint/2010/main" val="3750945366"/>
              </p:ext>
            </p:extLst>
          </p:nvPr>
        </p:nvGraphicFramePr>
        <p:xfrm>
          <a:off x="1905000" y="3276600"/>
          <a:ext cx="4572000" cy="290322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FE410EB9-4C27-45C8-BE09-70C160A1FDA2}"/>
              </a:ext>
            </a:extLst>
          </p:cNvPr>
          <p:cNvCxnSpPr/>
          <p:nvPr/>
        </p:nvCxnSpPr>
        <p:spPr bwMode="auto">
          <a:xfrm>
            <a:off x="3048000" y="3676650"/>
            <a:ext cx="0" cy="2103120"/>
          </a:xfrm>
          <a:prstGeom prst="line">
            <a:avLst/>
          </a:prstGeom>
          <a:solidFill>
            <a:schemeClr val="accent1"/>
          </a:solidFill>
          <a:ln w="38100" cap="flat" cmpd="sng" algn="ctr">
            <a:solidFill>
              <a:srgbClr val="FDB812"/>
            </a:solidFill>
            <a:prstDash val="solid"/>
            <a:round/>
            <a:headEnd type="none" w="med" len="med"/>
            <a:tailEnd type="none" w="med" len="med"/>
          </a:ln>
          <a:effectLst/>
        </p:spPr>
      </p:cxnSp>
      <p:sp>
        <p:nvSpPr>
          <p:cNvPr id="2" name="TextBox 1">
            <a:extLst>
              <a:ext uri="{FF2B5EF4-FFF2-40B4-BE49-F238E27FC236}">
                <a16:creationId xmlns:a16="http://schemas.microsoft.com/office/drawing/2014/main" id="{EB35AE5B-5DED-4074-9651-66B5CE457439}"/>
              </a:ext>
            </a:extLst>
          </p:cNvPr>
          <p:cNvSpPr txBox="1"/>
          <p:nvPr/>
        </p:nvSpPr>
        <p:spPr>
          <a:xfrm>
            <a:off x="2514600" y="5808209"/>
            <a:ext cx="3733799" cy="338554"/>
          </a:xfrm>
          <a:prstGeom prst="rect">
            <a:avLst/>
          </a:prstGeom>
          <a:noFill/>
        </p:spPr>
        <p:txBody>
          <a:bodyPr wrap="square" rtlCol="0">
            <a:spAutoFit/>
          </a:bodyPr>
          <a:lstStyle/>
          <a:p>
            <a:r>
              <a:rPr lang="en-CA" sz="1600" b="1" dirty="0">
                <a:latin typeface="Arial" panose="020B0604020202020204" pitchFamily="34" charset="0"/>
                <a:cs typeface="Arial" panose="020B0604020202020204" pitchFamily="34" charset="0"/>
              </a:rPr>
              <a:t>2017-18                        2018-19</a:t>
            </a:r>
          </a:p>
        </p:txBody>
      </p:sp>
      <p:sp>
        <p:nvSpPr>
          <p:cNvPr id="7" name="TextBox 6">
            <a:extLst>
              <a:ext uri="{FF2B5EF4-FFF2-40B4-BE49-F238E27FC236}">
                <a16:creationId xmlns:a16="http://schemas.microsoft.com/office/drawing/2014/main" id="{C00F5562-688D-4FE2-856F-4B28A924974A}"/>
              </a:ext>
            </a:extLst>
          </p:cNvPr>
          <p:cNvSpPr txBox="1"/>
          <p:nvPr/>
        </p:nvSpPr>
        <p:spPr>
          <a:xfrm>
            <a:off x="381000" y="3276600"/>
            <a:ext cx="1981195" cy="1754326"/>
          </a:xfrm>
          <a:prstGeom prst="rect">
            <a:avLst/>
          </a:prstGeom>
          <a:noFill/>
        </p:spPr>
        <p:txBody>
          <a:bodyPr wrap="square" rtlCol="0">
            <a:spAutoFit/>
          </a:bodyPr>
          <a:lstStyle/>
          <a:p>
            <a:r>
              <a:rPr lang="en-CA" i="1" dirty="0">
                <a:solidFill>
                  <a:srgbClr val="FF0000"/>
                </a:solidFill>
              </a:rPr>
              <a:t>Note: </a:t>
            </a:r>
          </a:p>
          <a:p>
            <a:r>
              <a:rPr lang="en-CA" i="1" dirty="0">
                <a:solidFill>
                  <a:srgbClr val="FF0000"/>
                </a:solidFill>
              </a:rPr>
              <a:t>All students writing this assessment began FI in Grade 3.</a:t>
            </a:r>
          </a:p>
        </p:txBody>
      </p:sp>
    </p:spTree>
    <p:extLst>
      <p:ext uri="{BB962C8B-B14F-4D97-AF65-F5344CB8AC3E}">
        <p14:creationId xmlns:p14="http://schemas.microsoft.com/office/powerpoint/2010/main" val="2877792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B0AEC5-3DFE-457A-85D6-186872E9D70D}"/>
              </a:ext>
            </a:extLst>
          </p:cNvPr>
          <p:cNvSpPr>
            <a:spLocks noGrp="1"/>
          </p:cNvSpPr>
          <p:nvPr>
            <p:ph type="title"/>
          </p:nvPr>
        </p:nvSpPr>
        <p:spPr>
          <a:xfrm>
            <a:off x="657225" y="365124"/>
            <a:ext cx="8286750" cy="1325563"/>
          </a:xfrm>
        </p:spPr>
        <p:txBody>
          <a:bodyPr>
            <a:normAutofit/>
          </a:bodyPr>
          <a:lstStyle/>
          <a:p>
            <a:r>
              <a:rPr lang="en-CA" dirty="0"/>
              <a:t>FSL Grade 10 Reading Assessment</a:t>
            </a:r>
            <a:r>
              <a:rPr lang="en-CA" sz="2800" dirty="0"/>
              <a:t/>
            </a:r>
            <a:br>
              <a:rPr lang="en-CA" sz="2800" dirty="0"/>
            </a:br>
            <a:r>
              <a:rPr lang="en-CA" sz="2000" kern="1200" dirty="0">
                <a:solidFill>
                  <a:schemeClr val="tx1"/>
                </a:solidFill>
                <a:latin typeface="Arial" panose="020B0604020202020204" pitchFamily="34" charset="0"/>
                <a:ea typeface="+mn-ea"/>
                <a:cs typeface="Arial" panose="020B0604020202020204" pitchFamily="34" charset="0"/>
              </a:rPr>
              <a:t>Late French Immersion</a:t>
            </a:r>
          </a:p>
        </p:txBody>
      </p:sp>
      <p:graphicFrame>
        <p:nvGraphicFramePr>
          <p:cNvPr id="5" name="Content Placeholder 4">
            <a:extLst>
              <a:ext uri="{FF2B5EF4-FFF2-40B4-BE49-F238E27FC236}">
                <a16:creationId xmlns:a16="http://schemas.microsoft.com/office/drawing/2014/main" id="{91030C39-BD75-49A8-809E-1AF7D49B0ABF}"/>
              </a:ext>
            </a:extLst>
          </p:cNvPr>
          <p:cNvGraphicFramePr>
            <a:graphicFrameLocks noGrp="1"/>
          </p:cNvGraphicFramePr>
          <p:nvPr>
            <p:ph idx="1"/>
            <p:extLst>
              <p:ext uri="{D42A27DB-BD31-4B8C-83A1-F6EECF244321}">
                <p14:modId xmlns:p14="http://schemas.microsoft.com/office/powerpoint/2010/main" val="3393736646"/>
              </p:ext>
            </p:extLst>
          </p:nvPr>
        </p:nvGraphicFramePr>
        <p:xfrm>
          <a:off x="771525" y="1027906"/>
          <a:ext cx="8001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39055247-DFFC-49CA-AF60-C7DED39BBFA6}"/>
              </a:ext>
            </a:extLst>
          </p:cNvPr>
          <p:cNvGraphicFramePr>
            <a:graphicFrameLocks/>
          </p:cNvGraphicFramePr>
          <p:nvPr>
            <p:extLst>
              <p:ext uri="{D42A27DB-BD31-4B8C-83A1-F6EECF244321}">
                <p14:modId xmlns:p14="http://schemas.microsoft.com/office/powerpoint/2010/main" val="2942896131"/>
              </p:ext>
            </p:extLst>
          </p:nvPr>
        </p:nvGraphicFramePr>
        <p:xfrm>
          <a:off x="1981200" y="3429000"/>
          <a:ext cx="472440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866E6177-4067-413F-9EF9-F1DFB2F80AA5}"/>
              </a:ext>
            </a:extLst>
          </p:cNvPr>
          <p:cNvSpPr txBox="1"/>
          <p:nvPr/>
        </p:nvSpPr>
        <p:spPr>
          <a:xfrm>
            <a:off x="657225" y="3276600"/>
            <a:ext cx="1981195" cy="1754326"/>
          </a:xfrm>
          <a:prstGeom prst="rect">
            <a:avLst/>
          </a:prstGeom>
          <a:noFill/>
        </p:spPr>
        <p:txBody>
          <a:bodyPr wrap="square" rtlCol="0">
            <a:spAutoFit/>
          </a:bodyPr>
          <a:lstStyle/>
          <a:p>
            <a:r>
              <a:rPr lang="en-CA" i="1" dirty="0">
                <a:solidFill>
                  <a:srgbClr val="FF0000"/>
                </a:solidFill>
              </a:rPr>
              <a:t>Note: </a:t>
            </a:r>
          </a:p>
          <a:p>
            <a:r>
              <a:rPr lang="en-CA" i="1" dirty="0">
                <a:solidFill>
                  <a:srgbClr val="FF0000"/>
                </a:solidFill>
              </a:rPr>
              <a:t>All students writing this assessment began FI in Grade 6.</a:t>
            </a:r>
          </a:p>
        </p:txBody>
      </p:sp>
    </p:spTree>
    <p:extLst>
      <p:ext uri="{BB962C8B-B14F-4D97-AF65-F5344CB8AC3E}">
        <p14:creationId xmlns:p14="http://schemas.microsoft.com/office/powerpoint/2010/main" val="4076038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sz="2800" dirty="0"/>
              <a:t>NB Second Language Oral Proficiency Scale</a:t>
            </a:r>
            <a:br>
              <a:rPr lang="en-CA" sz="2800" dirty="0"/>
            </a:br>
            <a:r>
              <a:rPr lang="en-US" sz="2800" dirty="0"/>
              <a:t>Performance Description for </a:t>
            </a:r>
            <a:r>
              <a:rPr lang="en-US" sz="2800" dirty="0">
                <a:solidFill>
                  <a:srgbClr val="FF0000"/>
                </a:solidFill>
              </a:rPr>
              <a:t>Intermediate </a:t>
            </a:r>
            <a:r>
              <a:rPr lang="en-US" sz="2800" dirty="0"/>
              <a:t>Level (</a:t>
            </a:r>
            <a:r>
              <a:rPr lang="en-US" sz="2800" dirty="0" err="1"/>
              <a:t>B1.1</a:t>
            </a:r>
            <a:r>
              <a:rPr lang="en-US" sz="2800" dirty="0"/>
              <a:t>)</a:t>
            </a:r>
            <a:endParaRPr lang="en-CA" sz="2800" dirty="0"/>
          </a:p>
        </p:txBody>
      </p:sp>
      <p:sp>
        <p:nvSpPr>
          <p:cNvPr id="4" name="Content Placeholder 3">
            <a:extLst>
              <a:ext uri="{FF2B5EF4-FFF2-40B4-BE49-F238E27FC236}">
                <a16:creationId xmlns:a16="http://schemas.microsoft.com/office/drawing/2014/main" id="{1F70CA18-F3B3-444E-83A6-EA9079C45FF6}"/>
              </a:ext>
            </a:extLst>
          </p:cNvPr>
          <p:cNvSpPr>
            <a:spLocks noGrp="1"/>
          </p:cNvSpPr>
          <p:nvPr>
            <p:ph idx="1"/>
          </p:nvPr>
        </p:nvSpPr>
        <p:spPr>
          <a:xfrm>
            <a:off x="417513" y="1752600"/>
            <a:ext cx="8077200" cy="4267200"/>
          </a:xfrm>
        </p:spPr>
        <p:txBody>
          <a:bodyPr/>
          <a:lstStyle/>
          <a:p>
            <a:r>
              <a:rPr lang="en-CA" sz="2000" dirty="0"/>
              <a:t>The student is able to satisfy routine social demands and limited requirements in school/work settings with a speaking vocabulary sufficient for simple conversation, with some paraphrasing.</a:t>
            </a:r>
          </a:p>
          <a:p>
            <a:r>
              <a:rPr lang="en-CA" sz="2000" dirty="0"/>
              <a:t>The student can:</a:t>
            </a:r>
          </a:p>
          <a:p>
            <a:pPr marL="628650" lvl="0">
              <a:buFont typeface="Wingdings" panose="05000000000000000000" pitchFamily="2" charset="2"/>
              <a:buChar char="ü"/>
            </a:pPr>
            <a:r>
              <a:rPr lang="en-CA" sz="2000" dirty="0"/>
              <a:t>provide information and give explanations with some degree of accuracy;</a:t>
            </a:r>
          </a:p>
          <a:p>
            <a:pPr marL="628650" lvl="0">
              <a:buFont typeface="Wingdings" panose="05000000000000000000" pitchFamily="2" charset="2"/>
              <a:buChar char="ü"/>
            </a:pPr>
            <a:r>
              <a:rPr lang="en-CA" sz="2000" dirty="0"/>
              <a:t>handle most common social situations, including introductions and casual conversations about events in school and community;</a:t>
            </a:r>
          </a:p>
          <a:p>
            <a:pPr marL="628650" lvl="0">
              <a:buFont typeface="Wingdings" panose="05000000000000000000" pitchFamily="2" charset="2"/>
              <a:buChar char="ü"/>
            </a:pPr>
            <a:r>
              <a:rPr lang="en-CA" sz="2000" dirty="0"/>
              <a:t>provide autobiographical information in some detail;</a:t>
            </a:r>
          </a:p>
          <a:p>
            <a:pPr marL="628650" lvl="0">
              <a:buFont typeface="Wingdings" panose="05000000000000000000" pitchFamily="2" charset="2"/>
              <a:buChar char="ü"/>
            </a:pPr>
            <a:r>
              <a:rPr lang="en-CA" sz="2000" dirty="0"/>
              <a:t>give directions from one place to another; and</a:t>
            </a:r>
          </a:p>
          <a:p>
            <a:pPr marL="628650">
              <a:buFont typeface="Wingdings" panose="05000000000000000000" pitchFamily="2" charset="2"/>
              <a:buChar char="ü"/>
            </a:pPr>
            <a:r>
              <a:rPr lang="en-CA" sz="2000" dirty="0"/>
              <a:t>give accurate instructions in a field of personal expertise.</a:t>
            </a:r>
          </a:p>
        </p:txBody>
      </p:sp>
    </p:spTree>
    <p:extLst>
      <p:ext uri="{BB962C8B-B14F-4D97-AF65-F5344CB8AC3E}">
        <p14:creationId xmlns:p14="http://schemas.microsoft.com/office/powerpoint/2010/main" val="3139181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0624-3438-46CD-9360-9B2909B8B182}"/>
              </a:ext>
            </a:extLst>
          </p:cNvPr>
          <p:cNvSpPr>
            <a:spLocks noGrp="1"/>
          </p:cNvSpPr>
          <p:nvPr>
            <p:ph type="title"/>
          </p:nvPr>
        </p:nvSpPr>
        <p:spPr>
          <a:xfrm>
            <a:off x="628650" y="365125"/>
            <a:ext cx="7886700" cy="1325563"/>
          </a:xfrm>
        </p:spPr>
        <p:txBody>
          <a:bodyPr>
            <a:normAutofit/>
          </a:bodyPr>
          <a:lstStyle/>
          <a:p>
            <a:r>
              <a:rPr lang="en-CA" sz="2800" dirty="0"/>
              <a:t>French Second Language Oral Proficiency</a:t>
            </a:r>
            <a:r>
              <a:rPr lang="en-CA" sz="3000" dirty="0"/>
              <a:t/>
            </a:r>
            <a:br>
              <a:rPr lang="en-CA" sz="3000" dirty="0"/>
            </a:br>
            <a:r>
              <a:rPr lang="en-CA" sz="1800" dirty="0"/>
              <a:t>% Intermediate and Above by District by Grade level – all Programs</a:t>
            </a:r>
            <a:endParaRPr lang="en-CA" sz="3000" dirty="0"/>
          </a:p>
        </p:txBody>
      </p:sp>
      <p:graphicFrame>
        <p:nvGraphicFramePr>
          <p:cNvPr id="8" name="Content Placeholder 4">
            <a:extLst>
              <a:ext uri="{FF2B5EF4-FFF2-40B4-BE49-F238E27FC236}">
                <a16:creationId xmlns:a16="http://schemas.microsoft.com/office/drawing/2014/main" id="{7A14FAAF-F36A-4FF6-8E83-F0A755B06E50}"/>
              </a:ext>
            </a:extLst>
          </p:cNvPr>
          <p:cNvGraphicFramePr>
            <a:graphicFrameLocks noGrp="1"/>
          </p:cNvGraphicFramePr>
          <p:nvPr>
            <p:ph idx="1"/>
            <p:extLst>
              <p:ext uri="{D42A27DB-BD31-4B8C-83A1-F6EECF244321}">
                <p14:modId xmlns:p14="http://schemas.microsoft.com/office/powerpoint/2010/main" val="934296847"/>
              </p:ext>
            </p:extLst>
          </p:nvPr>
        </p:nvGraphicFramePr>
        <p:xfrm>
          <a:off x="628650" y="1371600"/>
          <a:ext cx="7886700" cy="37916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88AE817-5B19-4F90-BA75-DA9045AA024F}"/>
              </a:ext>
            </a:extLst>
          </p:cNvPr>
          <p:cNvSpPr txBox="1"/>
          <p:nvPr/>
        </p:nvSpPr>
        <p:spPr>
          <a:xfrm>
            <a:off x="533400" y="5105400"/>
            <a:ext cx="7696200" cy="646331"/>
          </a:xfrm>
          <a:prstGeom prst="rect">
            <a:avLst/>
          </a:prstGeom>
          <a:noFill/>
        </p:spPr>
        <p:txBody>
          <a:bodyPr wrap="square" rtlCol="0">
            <a:spAutoFit/>
          </a:bodyPr>
          <a:lstStyle/>
          <a:p>
            <a:r>
              <a:rPr lang="en-CA" dirty="0">
                <a:solidFill>
                  <a:srgbClr val="FF0000"/>
                </a:solidFill>
              </a:rPr>
              <a:t>Students assessed in Grade 6 and 10 began FI in Grade 3</a:t>
            </a:r>
          </a:p>
          <a:p>
            <a:r>
              <a:rPr lang="en-CA" dirty="0">
                <a:solidFill>
                  <a:srgbClr val="FF0000"/>
                </a:solidFill>
              </a:rPr>
              <a:t>Students assessed in Grade 12 began FI in Grade 1</a:t>
            </a:r>
          </a:p>
        </p:txBody>
      </p:sp>
      <p:sp>
        <p:nvSpPr>
          <p:cNvPr id="5" name="TextBox 4">
            <a:extLst>
              <a:ext uri="{FF2B5EF4-FFF2-40B4-BE49-F238E27FC236}">
                <a16:creationId xmlns:a16="http://schemas.microsoft.com/office/drawing/2014/main" id="{F2AF3D11-F4E9-4377-AC5D-65727A2AF223}"/>
              </a:ext>
            </a:extLst>
          </p:cNvPr>
          <p:cNvSpPr txBox="1"/>
          <p:nvPr/>
        </p:nvSpPr>
        <p:spPr>
          <a:xfrm>
            <a:off x="533400" y="5715000"/>
            <a:ext cx="5105400" cy="307777"/>
          </a:xfrm>
          <a:prstGeom prst="rect">
            <a:avLst/>
          </a:prstGeom>
          <a:noFill/>
        </p:spPr>
        <p:txBody>
          <a:bodyPr wrap="square" rtlCol="0">
            <a:spAutoFit/>
          </a:bodyPr>
          <a:lstStyle/>
          <a:p>
            <a:r>
              <a:rPr lang="en-CA" sz="1400" i="1" dirty="0"/>
              <a:t>Note: the Grade 10 assessment was administered in 2017-18</a:t>
            </a:r>
          </a:p>
        </p:txBody>
      </p:sp>
    </p:spTree>
    <p:extLst>
      <p:ext uri="{BB962C8B-B14F-4D97-AF65-F5344CB8AC3E}">
        <p14:creationId xmlns:p14="http://schemas.microsoft.com/office/powerpoint/2010/main" val="3192853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E874-73A2-4EF8-843F-FF7AD4024556}"/>
              </a:ext>
            </a:extLst>
          </p:cNvPr>
          <p:cNvSpPr>
            <a:spLocks noGrp="1"/>
          </p:cNvSpPr>
          <p:nvPr>
            <p:ph type="title"/>
          </p:nvPr>
        </p:nvSpPr>
        <p:spPr/>
        <p:txBody>
          <a:bodyPr/>
          <a:lstStyle/>
          <a:p>
            <a:r>
              <a:rPr lang="en-CA" sz="2400" dirty="0"/>
              <a:t>Grade 6 French Second Language Oral Proficiency </a:t>
            </a:r>
            <a:br>
              <a:rPr lang="en-CA" sz="2400" dirty="0"/>
            </a:br>
            <a:endParaRPr lang="en-CA" sz="2400" dirty="0"/>
          </a:p>
        </p:txBody>
      </p:sp>
      <p:graphicFrame>
        <p:nvGraphicFramePr>
          <p:cNvPr id="5" name="Chart 4">
            <a:extLst>
              <a:ext uri="{FF2B5EF4-FFF2-40B4-BE49-F238E27FC236}">
                <a16:creationId xmlns:a16="http://schemas.microsoft.com/office/drawing/2014/main" id="{1606ABE1-4DD2-4E1B-836C-6774689153E8}"/>
              </a:ext>
            </a:extLst>
          </p:cNvPr>
          <p:cNvGraphicFramePr>
            <a:graphicFrameLocks/>
          </p:cNvGraphicFramePr>
          <p:nvPr>
            <p:extLst>
              <p:ext uri="{D42A27DB-BD31-4B8C-83A1-F6EECF244321}">
                <p14:modId xmlns:p14="http://schemas.microsoft.com/office/powerpoint/2010/main" val="2979808137"/>
              </p:ext>
            </p:extLst>
          </p:nvPr>
        </p:nvGraphicFramePr>
        <p:xfrm>
          <a:off x="486348" y="899160"/>
          <a:ext cx="8046720" cy="1645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4A3ADFDB-438F-4DA3-BE79-7C6E3556B7E9}"/>
              </a:ext>
            </a:extLst>
          </p:cNvPr>
          <p:cNvGraphicFramePr>
            <a:graphicFrameLocks/>
          </p:cNvGraphicFramePr>
          <p:nvPr>
            <p:extLst>
              <p:ext uri="{D42A27DB-BD31-4B8C-83A1-F6EECF244321}">
                <p14:modId xmlns:p14="http://schemas.microsoft.com/office/powerpoint/2010/main" val="3172973547"/>
              </p:ext>
            </p:extLst>
          </p:nvPr>
        </p:nvGraphicFramePr>
        <p:xfrm>
          <a:off x="486348" y="2773680"/>
          <a:ext cx="8046720" cy="1645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A0CD99AA-AA19-4D7B-B193-018732B7EB6D}"/>
              </a:ext>
            </a:extLst>
          </p:cNvPr>
          <p:cNvGraphicFramePr>
            <a:graphicFrameLocks/>
          </p:cNvGraphicFramePr>
          <p:nvPr>
            <p:extLst>
              <p:ext uri="{D42A27DB-BD31-4B8C-83A1-F6EECF244321}">
                <p14:modId xmlns:p14="http://schemas.microsoft.com/office/powerpoint/2010/main" val="1588349290"/>
              </p:ext>
            </p:extLst>
          </p:nvPr>
        </p:nvGraphicFramePr>
        <p:xfrm>
          <a:off x="486348" y="4572000"/>
          <a:ext cx="8046720" cy="17526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786EC530-F3E4-4864-8FE1-ED49AEAD8FA0}"/>
              </a:ext>
            </a:extLst>
          </p:cNvPr>
          <p:cNvSpPr txBox="1"/>
          <p:nvPr/>
        </p:nvSpPr>
        <p:spPr>
          <a:xfrm>
            <a:off x="1028700" y="2209800"/>
            <a:ext cx="7429500" cy="369332"/>
          </a:xfrm>
          <a:prstGeom prst="rect">
            <a:avLst/>
          </a:prstGeom>
          <a:noFill/>
        </p:spPr>
        <p:txBody>
          <a:bodyPr wrap="square" rtlCol="0">
            <a:spAutoFit/>
          </a:bodyPr>
          <a:lstStyle/>
          <a:p>
            <a:r>
              <a:rPr lang="en-CA" sz="900" b="1" dirty="0">
                <a:latin typeface="Arial" panose="020B0604020202020204" pitchFamily="34" charset="0"/>
                <a:cs typeface="Arial" panose="020B0604020202020204" pitchFamily="34" charset="0"/>
              </a:rPr>
              <a:t>Unrateable           Novice                Basic                 </a:t>
            </a:r>
            <a:r>
              <a:rPr lang="en-CA" sz="900" b="1" dirty="0" err="1">
                <a:latin typeface="Arial" panose="020B0604020202020204" pitchFamily="34" charset="0"/>
                <a:cs typeface="Arial" panose="020B0604020202020204" pitchFamily="34" charset="0"/>
              </a:rPr>
              <a:t>Basic</a:t>
            </a:r>
            <a:r>
              <a:rPr lang="en-CA" sz="900" b="1" dirty="0">
                <a:latin typeface="Arial" panose="020B0604020202020204" pitchFamily="34" charset="0"/>
                <a:cs typeface="Arial" panose="020B0604020202020204" pitchFamily="34" charset="0"/>
              </a:rPr>
              <a:t>          Intermediate    </a:t>
            </a:r>
            <a:r>
              <a:rPr lang="en-CA" sz="900" b="1" dirty="0" err="1">
                <a:latin typeface="Arial" panose="020B0604020202020204" pitchFamily="34" charset="0"/>
                <a:cs typeface="Arial" panose="020B0604020202020204" pitchFamily="34" charset="0"/>
              </a:rPr>
              <a:t>Intermediate</a:t>
            </a:r>
            <a:r>
              <a:rPr lang="en-CA" sz="900" b="1" dirty="0">
                <a:latin typeface="Arial" panose="020B0604020202020204" pitchFamily="34" charset="0"/>
                <a:cs typeface="Arial" panose="020B0604020202020204" pitchFamily="34" charset="0"/>
              </a:rPr>
              <a:t>       Advanced         </a:t>
            </a:r>
            <a:r>
              <a:rPr lang="en-CA" sz="900" b="1" dirty="0" err="1">
                <a:latin typeface="Arial" panose="020B0604020202020204" pitchFamily="34" charset="0"/>
                <a:cs typeface="Arial" panose="020B0604020202020204" pitchFamily="34" charset="0"/>
              </a:rPr>
              <a:t>Advanced</a:t>
            </a:r>
            <a:r>
              <a:rPr lang="en-CA" sz="900" b="1" dirty="0">
                <a:latin typeface="Arial" panose="020B0604020202020204" pitchFamily="34" charset="0"/>
                <a:cs typeface="Arial" panose="020B0604020202020204" pitchFamily="34" charset="0"/>
              </a:rPr>
              <a:t>          Superior </a:t>
            </a:r>
          </a:p>
          <a:p>
            <a:r>
              <a:rPr lang="en-CA" sz="900" b="1" dirty="0">
                <a:latin typeface="Arial" panose="020B0604020202020204" pitchFamily="34" charset="0"/>
                <a:cs typeface="Arial" panose="020B0604020202020204" pitchFamily="34" charset="0"/>
              </a:rPr>
              <a:t>                                                                                     Plus                                           </a:t>
            </a:r>
            <a:r>
              <a:rPr lang="en-CA" sz="900" b="1" dirty="0" err="1">
                <a:latin typeface="Arial" panose="020B0604020202020204" pitchFamily="34" charset="0"/>
                <a:cs typeface="Arial" panose="020B0604020202020204" pitchFamily="34" charset="0"/>
              </a:rPr>
              <a:t>Plus</a:t>
            </a:r>
            <a:r>
              <a:rPr lang="en-CA" sz="900" b="1" dirty="0">
                <a:latin typeface="Arial" panose="020B0604020202020204" pitchFamily="34" charset="0"/>
                <a:cs typeface="Arial" panose="020B0604020202020204" pitchFamily="34" charset="0"/>
              </a:rPr>
              <a:t>                                            </a:t>
            </a:r>
            <a:r>
              <a:rPr lang="en-CA" sz="900" b="1" dirty="0" err="1">
                <a:latin typeface="Arial" panose="020B0604020202020204" pitchFamily="34" charset="0"/>
                <a:cs typeface="Arial" panose="020B0604020202020204" pitchFamily="34" charset="0"/>
              </a:rPr>
              <a:t>Plus</a:t>
            </a:r>
            <a:endParaRPr lang="en-CA" sz="900" b="1" dirty="0">
              <a:latin typeface="Arial" panose="020B0604020202020204" pitchFamily="34" charset="0"/>
              <a:cs typeface="Arial" panose="020B0604020202020204" pitchFamily="34" charset="0"/>
            </a:endParaRPr>
          </a:p>
        </p:txBody>
      </p:sp>
      <p:sp>
        <p:nvSpPr>
          <p:cNvPr id="8" name="TextBox 1">
            <a:extLst>
              <a:ext uri="{FF2B5EF4-FFF2-40B4-BE49-F238E27FC236}">
                <a16:creationId xmlns:a16="http://schemas.microsoft.com/office/drawing/2014/main" id="{A715EE49-380E-470D-879A-613D92017FF3}"/>
              </a:ext>
            </a:extLst>
          </p:cNvPr>
          <p:cNvSpPr txBox="1"/>
          <p:nvPr/>
        </p:nvSpPr>
        <p:spPr>
          <a:xfrm>
            <a:off x="449403" y="6435789"/>
            <a:ext cx="6495473" cy="187195"/>
          </a:xfrm>
          <a:prstGeom prst="rect">
            <a:avLst/>
          </a:prstGeom>
        </p:spPr>
        <p:txBody>
          <a:bodyPr wrap="none" lIns="91440" rtlCol="0" anchor="b"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CA" sz="1000" dirty="0">
                <a:latin typeface="Arial" panose="020B0604020202020204" pitchFamily="34" charset="0"/>
                <a:cs typeface="Arial" panose="020B0604020202020204" pitchFamily="34" charset="0"/>
              </a:rPr>
              <a:t>(n) refers to the number of students assessed</a:t>
            </a:r>
          </a:p>
        </p:txBody>
      </p:sp>
    </p:spTree>
    <p:extLst>
      <p:ext uri="{BB962C8B-B14F-4D97-AF65-F5344CB8AC3E}">
        <p14:creationId xmlns:p14="http://schemas.microsoft.com/office/powerpoint/2010/main" val="410824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BC360C-69BA-49B3-8790-E4785D503345}"/>
              </a:ext>
            </a:extLst>
          </p:cNvPr>
          <p:cNvGraphicFramePr>
            <a:graphicFrameLocks noGrp="1"/>
          </p:cNvGraphicFramePr>
          <p:nvPr>
            <p:ph idx="1"/>
            <p:extLst>
              <p:ext uri="{D42A27DB-BD31-4B8C-83A1-F6EECF244321}">
                <p14:modId xmlns:p14="http://schemas.microsoft.com/office/powerpoint/2010/main" val="2291338558"/>
              </p:ext>
            </p:extLst>
          </p:nvPr>
        </p:nvGraphicFramePr>
        <p:xfrm>
          <a:off x="381000" y="838200"/>
          <a:ext cx="8077200" cy="164592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495C93B6-9EF6-4096-9C8A-8D5CF2C55FF4}"/>
              </a:ext>
            </a:extLst>
          </p:cNvPr>
          <p:cNvSpPr txBox="1">
            <a:spLocks/>
          </p:cNvSpPr>
          <p:nvPr/>
        </p:nvSpPr>
        <p:spPr bwMode="auto">
          <a:xfrm>
            <a:off x="513556" y="273678"/>
            <a:ext cx="8116887" cy="5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a:lstStyle>
          <a:p>
            <a:r>
              <a:rPr lang="en-CA" sz="2400" kern="0" dirty="0"/>
              <a:t>Grade 12 French Second Language Oral Proficiency</a:t>
            </a:r>
            <a:endParaRPr lang="en-CA" kern="0" dirty="0"/>
          </a:p>
        </p:txBody>
      </p:sp>
      <p:graphicFrame>
        <p:nvGraphicFramePr>
          <p:cNvPr id="7" name="Content Placeholder 5">
            <a:extLst>
              <a:ext uri="{FF2B5EF4-FFF2-40B4-BE49-F238E27FC236}">
                <a16:creationId xmlns:a16="http://schemas.microsoft.com/office/drawing/2014/main" id="{FAD1F121-12CC-4003-A95D-213F33B23B01}"/>
              </a:ext>
            </a:extLst>
          </p:cNvPr>
          <p:cNvGraphicFramePr>
            <a:graphicFrameLocks/>
          </p:cNvGraphicFramePr>
          <p:nvPr>
            <p:extLst>
              <p:ext uri="{D42A27DB-BD31-4B8C-83A1-F6EECF244321}">
                <p14:modId xmlns:p14="http://schemas.microsoft.com/office/powerpoint/2010/main" val="865175607"/>
              </p:ext>
            </p:extLst>
          </p:nvPr>
        </p:nvGraphicFramePr>
        <p:xfrm>
          <a:off x="381000" y="2545080"/>
          <a:ext cx="8077200" cy="1645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6">
            <a:extLst>
              <a:ext uri="{FF2B5EF4-FFF2-40B4-BE49-F238E27FC236}">
                <a16:creationId xmlns:a16="http://schemas.microsoft.com/office/drawing/2014/main" id="{9D8D2344-93A3-4E34-9271-AC8F4D1D3F18}"/>
              </a:ext>
            </a:extLst>
          </p:cNvPr>
          <p:cNvGraphicFramePr>
            <a:graphicFrameLocks/>
          </p:cNvGraphicFramePr>
          <p:nvPr>
            <p:extLst>
              <p:ext uri="{D42A27DB-BD31-4B8C-83A1-F6EECF244321}">
                <p14:modId xmlns:p14="http://schemas.microsoft.com/office/powerpoint/2010/main" val="3985829485"/>
              </p:ext>
            </p:extLst>
          </p:nvPr>
        </p:nvGraphicFramePr>
        <p:xfrm>
          <a:off x="381000" y="4310848"/>
          <a:ext cx="8077200" cy="1757261"/>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14AA50F5-5EF6-4A65-861B-3EBD8DB9E052}"/>
              </a:ext>
            </a:extLst>
          </p:cNvPr>
          <p:cNvSpPr txBox="1"/>
          <p:nvPr/>
        </p:nvSpPr>
        <p:spPr>
          <a:xfrm>
            <a:off x="352425" y="6187957"/>
            <a:ext cx="7677150" cy="369332"/>
          </a:xfrm>
          <a:prstGeom prst="rect">
            <a:avLst/>
          </a:prstGeom>
          <a:noFill/>
        </p:spPr>
        <p:txBody>
          <a:bodyPr wrap="square" rtlCol="0">
            <a:spAutoFit/>
          </a:bodyPr>
          <a:lstStyle/>
          <a:p>
            <a:r>
              <a:rPr lang="en-CA" dirty="0">
                <a:solidFill>
                  <a:srgbClr val="FF0000"/>
                </a:solidFill>
              </a:rPr>
              <a:t>All students assessed in Grade 12 began FI in Grade 1</a:t>
            </a:r>
          </a:p>
        </p:txBody>
      </p:sp>
    </p:spTree>
    <p:extLst>
      <p:ext uri="{BB962C8B-B14F-4D97-AF65-F5344CB8AC3E}">
        <p14:creationId xmlns:p14="http://schemas.microsoft.com/office/powerpoint/2010/main" val="204687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7BB7F4B-7185-417F-B659-91F9B4388AE9}"/>
              </a:ext>
            </a:extLst>
          </p:cNvPr>
          <p:cNvSpPr txBox="1">
            <a:spLocks/>
          </p:cNvSpPr>
          <p:nvPr/>
        </p:nvSpPr>
        <p:spPr bwMode="auto">
          <a:xfrm>
            <a:off x="569913" y="481013"/>
            <a:ext cx="81168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a:lstStyle>
          <a:p>
            <a:r>
              <a:rPr lang="en-CA" sz="2400" kern="0" dirty="0"/>
              <a:t>Grade 12 French Second Language Oral Proficiency </a:t>
            </a:r>
            <a:r>
              <a:rPr lang="en-CA" sz="1800" dirty="0"/>
              <a:t>Post Intensive French - % attaining Intermediate and Above</a:t>
            </a:r>
            <a:endParaRPr lang="en-CA" kern="0" dirty="0"/>
          </a:p>
        </p:txBody>
      </p:sp>
      <p:graphicFrame>
        <p:nvGraphicFramePr>
          <p:cNvPr id="5" name="Chart 4">
            <a:extLst>
              <a:ext uri="{FF2B5EF4-FFF2-40B4-BE49-F238E27FC236}">
                <a16:creationId xmlns:a16="http://schemas.microsoft.com/office/drawing/2014/main" id="{4FBCACDD-1005-414D-9411-2B37003DC9D1}"/>
              </a:ext>
            </a:extLst>
          </p:cNvPr>
          <p:cNvGraphicFramePr>
            <a:graphicFrameLocks/>
          </p:cNvGraphicFramePr>
          <p:nvPr>
            <p:extLst>
              <p:ext uri="{D42A27DB-BD31-4B8C-83A1-F6EECF244321}">
                <p14:modId xmlns:p14="http://schemas.microsoft.com/office/powerpoint/2010/main" val="1772916111"/>
              </p:ext>
            </p:extLst>
          </p:nvPr>
        </p:nvGraphicFramePr>
        <p:xfrm>
          <a:off x="457200" y="1295400"/>
          <a:ext cx="8116887"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655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sz="2800" dirty="0"/>
              <a:t>Updates</a:t>
            </a:r>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r>
              <a:rPr lang="en-CA" dirty="0">
                <a:solidFill>
                  <a:schemeClr val="tx1"/>
                </a:solidFill>
              </a:rPr>
              <a:t>Common statistical methodology was adopted across sectors for consistency, begun last year with Grade 10 assessments, this year applied to Grade 4 &amp; 6</a:t>
            </a:r>
          </a:p>
          <a:p>
            <a:endParaRPr lang="en-CA" dirty="0">
              <a:solidFill>
                <a:schemeClr val="tx1"/>
              </a:solidFill>
            </a:endParaRPr>
          </a:p>
          <a:p>
            <a:pPr lvl="0"/>
            <a:r>
              <a:rPr lang="en-CA" dirty="0">
                <a:solidFill>
                  <a:schemeClr val="tx1"/>
                </a:solidFill>
              </a:rPr>
              <a:t>This means:</a:t>
            </a:r>
          </a:p>
          <a:p>
            <a:pPr lvl="1"/>
            <a:r>
              <a:rPr lang="en-CA" dirty="0">
                <a:solidFill>
                  <a:schemeClr val="tx1"/>
                </a:solidFill>
              </a:rPr>
              <a:t>Better equating of assessment 	</a:t>
            </a:r>
          </a:p>
          <a:p>
            <a:pPr marL="741363" lvl="1" indent="0">
              <a:buNone/>
            </a:pPr>
            <a:r>
              <a:rPr lang="en-CA" dirty="0">
                <a:solidFill>
                  <a:schemeClr val="tx1"/>
                </a:solidFill>
              </a:rPr>
              <a:t>difficulty level from year to year</a:t>
            </a:r>
          </a:p>
          <a:p>
            <a:pPr lvl="1"/>
            <a:r>
              <a:rPr lang="en-CA" dirty="0">
                <a:solidFill>
                  <a:schemeClr val="tx1"/>
                </a:solidFill>
              </a:rPr>
              <a:t>Comparative data will be available </a:t>
            </a:r>
          </a:p>
          <a:p>
            <a:pPr marL="741363" lvl="1" indent="-284163">
              <a:buNone/>
            </a:pPr>
            <a:r>
              <a:rPr lang="en-CA" dirty="0">
                <a:solidFill>
                  <a:schemeClr val="tx1"/>
                </a:solidFill>
              </a:rPr>
              <a:t>	for all assessments going forward</a:t>
            </a:r>
          </a:p>
          <a:p>
            <a:pPr lvl="1">
              <a:buFont typeface="Wingdings" panose="05000000000000000000" pitchFamily="2" charset="2"/>
              <a:buChar char="§"/>
            </a:pPr>
            <a:endParaRPr lang="en-CA" dirty="0">
              <a:solidFill>
                <a:schemeClr val="tx1"/>
              </a:solidFill>
            </a:endParaRPr>
          </a:p>
          <a:p>
            <a:endParaRPr lang="en-CA" dirty="0">
              <a:solidFill>
                <a:schemeClr val="tx1"/>
              </a:solidFill>
            </a:endParaRPr>
          </a:p>
          <a:p>
            <a:endParaRPr lang="en-CA" dirty="0">
              <a:solidFill>
                <a:schemeClr val="tx1"/>
              </a:solidFill>
            </a:endParaRPr>
          </a:p>
        </p:txBody>
      </p:sp>
      <p:pic>
        <p:nvPicPr>
          <p:cNvPr id="4" name="Picture 3">
            <a:extLst>
              <a:ext uri="{FF2B5EF4-FFF2-40B4-BE49-F238E27FC236}">
                <a16:creationId xmlns:a16="http://schemas.microsoft.com/office/drawing/2014/main" id="{36DE2B05-E058-49E4-943D-F56E945D9A6D}"/>
              </a:ext>
            </a:extLst>
          </p:cNvPr>
          <p:cNvPicPr>
            <a:picLocks noChangeAspect="1"/>
          </p:cNvPicPr>
          <p:nvPr/>
        </p:nvPicPr>
        <p:blipFill>
          <a:blip r:embed="rId3"/>
          <a:stretch>
            <a:fillRect/>
          </a:stretch>
        </p:blipFill>
        <p:spPr>
          <a:xfrm>
            <a:off x="6324600" y="2371597"/>
            <a:ext cx="2632414" cy="3405187"/>
          </a:xfrm>
          <a:prstGeom prst="rect">
            <a:avLst/>
          </a:prstGeom>
          <a:solidFill>
            <a:srgbClr val="FFFFFF">
              <a:shade val="85000"/>
            </a:srgbClr>
          </a:solidFill>
          <a:ln w="190500" cap="rnd">
            <a:solidFill>
              <a:srgbClr val="FFFFFF"/>
            </a:solidFill>
          </a:ln>
          <a:effectLst>
            <a:innerShdw blurRad="63500" dist="50800">
              <a:prstClr val="black">
                <a:alpha val="50000"/>
              </a:prstClr>
            </a:inn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992627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AB55-AA91-484D-90B9-56060A82AC00}"/>
              </a:ext>
            </a:extLst>
          </p:cNvPr>
          <p:cNvSpPr>
            <a:spLocks noGrp="1"/>
          </p:cNvSpPr>
          <p:nvPr>
            <p:ph type="title"/>
          </p:nvPr>
        </p:nvSpPr>
        <p:spPr/>
        <p:txBody>
          <a:bodyPr/>
          <a:lstStyle/>
          <a:p>
            <a:r>
              <a:rPr lang="en-CA" sz="2400" dirty="0"/>
              <a:t>Grade 12 French Second Language Oral Proficiency</a:t>
            </a:r>
            <a:endParaRPr lang="en-CA" dirty="0"/>
          </a:p>
        </p:txBody>
      </p:sp>
      <p:graphicFrame>
        <p:nvGraphicFramePr>
          <p:cNvPr id="4" name="Content Placeholder 3">
            <a:extLst>
              <a:ext uri="{FF2B5EF4-FFF2-40B4-BE49-F238E27FC236}">
                <a16:creationId xmlns:a16="http://schemas.microsoft.com/office/drawing/2014/main" id="{AE45B792-25A0-4046-B888-4E0713105C3E}"/>
              </a:ext>
            </a:extLst>
          </p:cNvPr>
          <p:cNvGraphicFramePr>
            <a:graphicFrameLocks noGrp="1"/>
          </p:cNvGraphicFramePr>
          <p:nvPr>
            <p:ph idx="1"/>
            <p:extLst>
              <p:ext uri="{D42A27DB-BD31-4B8C-83A1-F6EECF244321}">
                <p14:modId xmlns:p14="http://schemas.microsoft.com/office/powerpoint/2010/main" val="2769644018"/>
              </p:ext>
            </p:extLst>
          </p:nvPr>
        </p:nvGraphicFramePr>
        <p:xfrm>
          <a:off x="533400" y="773906"/>
          <a:ext cx="8077200" cy="51696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4977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48AB7-49EC-4C05-90E3-06EF3B7AFA6C}"/>
              </a:ext>
            </a:extLst>
          </p:cNvPr>
          <p:cNvPicPr>
            <a:picLocks noChangeAspect="1"/>
          </p:cNvPicPr>
          <p:nvPr/>
        </p:nvPicPr>
        <p:blipFill>
          <a:blip r:embed="rId2"/>
          <a:stretch>
            <a:fillRect/>
          </a:stretch>
        </p:blipFill>
        <p:spPr>
          <a:xfrm>
            <a:off x="443213" y="381000"/>
            <a:ext cx="8014987" cy="5562600"/>
          </a:xfrm>
          <a:prstGeom prst="rect">
            <a:avLst/>
          </a:prstGeom>
          <a:effectLst>
            <a:softEdge rad="635000"/>
          </a:effectLst>
        </p:spPr>
      </p:pic>
      <p:sp>
        <p:nvSpPr>
          <p:cNvPr id="7" name="Title 6">
            <a:extLst>
              <a:ext uri="{FF2B5EF4-FFF2-40B4-BE49-F238E27FC236}">
                <a16:creationId xmlns:a16="http://schemas.microsoft.com/office/drawing/2014/main" id="{8C9ED860-4FBE-4A2E-BD67-91C088BC60EF}"/>
              </a:ext>
            </a:extLst>
          </p:cNvPr>
          <p:cNvSpPr>
            <a:spLocks noGrp="1"/>
          </p:cNvSpPr>
          <p:nvPr>
            <p:ph type="title"/>
          </p:nvPr>
        </p:nvSpPr>
        <p:spPr>
          <a:xfrm>
            <a:off x="685800" y="4191000"/>
            <a:ext cx="7772400" cy="1362075"/>
          </a:xfrm>
        </p:spPr>
        <p:txBody>
          <a:bodyPr/>
          <a:lstStyle/>
          <a:p>
            <a:r>
              <a:rPr lang="en-CA" dirty="0"/>
              <a:t>Mathematics</a:t>
            </a:r>
          </a:p>
        </p:txBody>
      </p:sp>
    </p:spTree>
    <p:extLst>
      <p:ext uri="{BB962C8B-B14F-4D97-AF65-F5344CB8AC3E}">
        <p14:creationId xmlns:p14="http://schemas.microsoft.com/office/powerpoint/2010/main" val="633420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sz="2800" dirty="0">
                <a:sym typeface="Symbol" panose="05050102010706020507" pitchFamily="18" charset="2"/>
              </a:rPr>
              <a:t>Mathematics</a:t>
            </a:r>
            <a:br>
              <a:rPr lang="en-CA" sz="2800" dirty="0">
                <a:sym typeface="Symbol" panose="05050102010706020507" pitchFamily="18" charset="2"/>
              </a:rPr>
            </a:br>
            <a:r>
              <a:rPr lang="en-CA" sz="2800" dirty="0">
                <a:sym typeface="Symbol" panose="05050102010706020507" pitchFamily="18" charset="2"/>
              </a:rPr>
              <a:t>Overview</a:t>
            </a:r>
            <a:r>
              <a:rPr lang="en-CA" dirty="0">
                <a:sym typeface="Symbol" panose="05050102010706020507" pitchFamily="18" charset="2"/>
              </a:rPr>
              <a:t> </a:t>
            </a:r>
            <a:endParaRPr lang="en-CA" dirty="0"/>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pPr lvl="1"/>
            <a:endParaRPr lang="en-CA" dirty="0"/>
          </a:p>
          <a:p>
            <a:endParaRPr lang="en-CA" dirty="0"/>
          </a:p>
          <a:p>
            <a:endParaRPr lang="en-CA" dirty="0"/>
          </a:p>
        </p:txBody>
      </p:sp>
      <p:graphicFrame>
        <p:nvGraphicFramePr>
          <p:cNvPr id="4" name="Table 3">
            <a:extLst>
              <a:ext uri="{FF2B5EF4-FFF2-40B4-BE49-F238E27FC236}">
                <a16:creationId xmlns:a16="http://schemas.microsoft.com/office/drawing/2014/main" id="{7FF2A4BE-0706-49F1-AF73-769784C7A5F7}"/>
              </a:ext>
            </a:extLst>
          </p:cNvPr>
          <p:cNvGraphicFramePr>
            <a:graphicFrameLocks noGrp="1"/>
          </p:cNvGraphicFramePr>
          <p:nvPr>
            <p:extLst/>
          </p:nvPr>
        </p:nvGraphicFramePr>
        <p:xfrm>
          <a:off x="616526" y="1023587"/>
          <a:ext cx="7765474" cy="3274697"/>
        </p:xfrm>
        <a:graphic>
          <a:graphicData uri="http://schemas.openxmlformats.org/drawingml/2006/table">
            <a:tbl>
              <a:tblPr firstRow="1" firstCol="1" bandRow="1"/>
              <a:tblGrid>
                <a:gridCol w="2582211">
                  <a:extLst>
                    <a:ext uri="{9D8B030D-6E8A-4147-A177-3AD203B41FA5}">
                      <a16:colId xmlns:a16="http://schemas.microsoft.com/office/drawing/2014/main" val="1852551401"/>
                    </a:ext>
                  </a:extLst>
                </a:gridCol>
                <a:gridCol w="2695297">
                  <a:extLst>
                    <a:ext uri="{9D8B030D-6E8A-4147-A177-3AD203B41FA5}">
                      <a16:colId xmlns:a16="http://schemas.microsoft.com/office/drawing/2014/main" val="1167022467"/>
                    </a:ext>
                  </a:extLst>
                </a:gridCol>
                <a:gridCol w="2487966">
                  <a:extLst>
                    <a:ext uri="{9D8B030D-6E8A-4147-A177-3AD203B41FA5}">
                      <a16:colId xmlns:a16="http://schemas.microsoft.com/office/drawing/2014/main" val="3452194732"/>
                    </a:ext>
                  </a:extLst>
                </a:gridCol>
              </a:tblGrid>
              <a:tr h="264022">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Success Rates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93544794"/>
                  </a:ext>
                </a:extLst>
              </a:tr>
              <a:tr h="264022">
                <a:tc>
                  <a:txBody>
                    <a:bodyPr/>
                    <a:lstStyle/>
                    <a:p>
                      <a:pPr marL="0" marR="0">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2017-2018</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2018-2019</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DB812"/>
                    </a:solidFill>
                  </a:tcPr>
                </a:tc>
                <a:extLst>
                  <a:ext uri="{0D108BD9-81ED-4DB2-BD59-A6C34878D82A}">
                    <a16:rowId xmlns:a16="http://schemas.microsoft.com/office/drawing/2014/main" val="2048599378"/>
                  </a:ext>
                </a:extLst>
              </a:tr>
              <a:tr h="512043">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4</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62.3%</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697902"/>
                  </a:ext>
                </a:extLst>
              </a:tr>
              <a:tr h="530525">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6</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solidFill>
                            <a:schemeClr val="bg1">
                              <a:lumMod val="75000"/>
                            </a:schemeClr>
                          </a:solidFill>
                          <a:effectLst/>
                          <a:latin typeface="Calibri" panose="020F0502020204030204" pitchFamily="34" charset="0"/>
                          <a:ea typeface="Calibri" panose="020F0502020204030204" pitchFamily="34" charset="0"/>
                          <a:cs typeface="Arial" panose="020B0604020202020204" pitchFamily="34" charset="0"/>
                        </a:rPr>
                        <a:t>37.1%</a:t>
                      </a:r>
                      <a:endParaRPr lang="en-CA"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57.8%</a:t>
                      </a:r>
                      <a:endParaRPr lang="en-CA"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tx1"/>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632959"/>
                  </a:ext>
                </a:extLst>
              </a:tr>
              <a:tr h="530525">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Grade 8 </a:t>
                      </a:r>
                      <a:r>
                        <a:rPr lang="en-CA" sz="2400" dirty="0" err="1">
                          <a:effectLst/>
                          <a:latin typeface="Calibri" panose="020F0502020204030204" pitchFamily="34" charset="0"/>
                          <a:ea typeface="Calibri" panose="020F0502020204030204" pitchFamily="34" charset="0"/>
                          <a:cs typeface="Times New Roman" panose="02020603050405020304" pitchFamily="18" charset="0"/>
                        </a:rPr>
                        <a:t>PCAP</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gridSpan="2">
                  <a:txBody>
                    <a:bodyPr/>
                    <a:lstStyle/>
                    <a:p>
                      <a:pPr marL="0" marR="0" algn="ctr">
                        <a:spcBef>
                          <a:spcPts val="0"/>
                        </a:spcBef>
                        <a:spcAft>
                          <a:spcPts val="0"/>
                        </a:spcAft>
                      </a:pPr>
                      <a:r>
                        <a:rPr lang="en-CA" sz="2400" dirty="0">
                          <a:latin typeface="Calibri" panose="020F0502020204030204" pitchFamily="34" charset="0"/>
                        </a:rPr>
                        <a:t>NB tied for 4</a:t>
                      </a:r>
                      <a:r>
                        <a:rPr lang="en-CA" sz="2400" baseline="30000" dirty="0">
                          <a:latin typeface="Calibri" panose="020F0502020204030204" pitchFamily="34" charset="0"/>
                        </a:rPr>
                        <a:t>th</a:t>
                      </a:r>
                      <a:r>
                        <a:rPr lang="en-CA" sz="2400" dirty="0">
                          <a:latin typeface="Calibri" panose="020F0502020204030204" pitchFamily="34" charset="0"/>
                        </a:rPr>
                        <a:t> place with PEI, NS, BC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266683635"/>
                  </a:ext>
                </a:extLst>
              </a:tr>
              <a:tr h="485042">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10</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64.5%</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62.8%</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718542453"/>
                  </a:ext>
                </a:extLst>
              </a:tr>
              <a:tr h="485042">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PISA (15 year-olds)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gridSpan="2">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NB Ranking 19</a:t>
                      </a:r>
                      <a:r>
                        <a:rPr lang="en-CA" sz="2400" baseline="30000" dirty="0">
                          <a:effectLst/>
                          <a:latin typeface="Calibri" panose="020F0502020204030204" pitchFamily="34" charset="0"/>
                          <a:ea typeface="Calibri" panose="020F0502020204030204" pitchFamily="34" charset="0"/>
                          <a:cs typeface="Times New Roman" panose="02020603050405020304" pitchFamily="18" charset="0"/>
                        </a:rPr>
                        <a:t>th </a:t>
                      </a:r>
                      <a:r>
                        <a:rPr lang="en-CA" sz="2400" dirty="0">
                          <a:effectLst/>
                          <a:latin typeface="Calibri" panose="020F0502020204030204" pitchFamily="34" charset="0"/>
                          <a:ea typeface="Calibri" panose="020F0502020204030204" pitchFamily="34" charset="0"/>
                          <a:cs typeface="Times New Roman" panose="02020603050405020304" pitchFamily="18" charset="0"/>
                        </a:rPr>
                        <a:t>(Anglophone is lower)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443333"/>
                  </a:ext>
                </a:extLst>
              </a:tr>
            </a:tbl>
          </a:graphicData>
        </a:graphic>
      </p:graphicFrame>
      <p:sp>
        <p:nvSpPr>
          <p:cNvPr id="5" name="TextBox 4">
            <a:extLst>
              <a:ext uri="{FF2B5EF4-FFF2-40B4-BE49-F238E27FC236}">
                <a16:creationId xmlns:a16="http://schemas.microsoft.com/office/drawing/2014/main" id="{61F278E7-B653-4468-AEE6-DB2BEAA3F842}"/>
              </a:ext>
            </a:extLst>
          </p:cNvPr>
          <p:cNvSpPr txBox="1"/>
          <p:nvPr/>
        </p:nvSpPr>
        <p:spPr>
          <a:xfrm>
            <a:off x="546504" y="4670092"/>
            <a:ext cx="6705601" cy="646331"/>
          </a:xfrm>
          <a:prstGeom prst="rect">
            <a:avLst/>
          </a:prstGeom>
          <a:noFill/>
        </p:spPr>
        <p:txBody>
          <a:bodyPr wrap="square" rtlCol="0">
            <a:spAutoFit/>
          </a:bodyPr>
          <a:lstStyle/>
          <a:p>
            <a:r>
              <a:rPr lang="en-CA" dirty="0"/>
              <a:t>PCAP 2016</a:t>
            </a:r>
            <a:r>
              <a:rPr lang="en-CA" i="1" dirty="0"/>
              <a:t> = Pan-Canadian Assessment Program</a:t>
            </a:r>
          </a:p>
          <a:p>
            <a:r>
              <a:rPr lang="en-CA" dirty="0"/>
              <a:t>PISA 2015 </a:t>
            </a:r>
            <a:r>
              <a:rPr lang="en-CA" i="1" dirty="0"/>
              <a:t>= Program for International Student Assessment</a:t>
            </a:r>
          </a:p>
        </p:txBody>
      </p:sp>
    </p:spTree>
    <p:extLst>
      <p:ext uri="{BB962C8B-B14F-4D97-AF65-F5344CB8AC3E}">
        <p14:creationId xmlns:p14="http://schemas.microsoft.com/office/powerpoint/2010/main" val="1774820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4D05-0180-47F9-AC3A-D27EBA005F14}"/>
              </a:ext>
            </a:extLst>
          </p:cNvPr>
          <p:cNvSpPr>
            <a:spLocks noGrp="1"/>
          </p:cNvSpPr>
          <p:nvPr>
            <p:ph type="title"/>
          </p:nvPr>
        </p:nvSpPr>
        <p:spPr>
          <a:xfrm>
            <a:off x="628650" y="365125"/>
            <a:ext cx="7886700" cy="1325563"/>
          </a:xfrm>
        </p:spPr>
        <p:txBody>
          <a:bodyPr>
            <a:normAutofit/>
          </a:bodyPr>
          <a:lstStyle/>
          <a:p>
            <a:r>
              <a:rPr lang="en-CA" sz="2800" dirty="0"/>
              <a:t>Mathematics – 2018-2019</a:t>
            </a:r>
            <a:r>
              <a:rPr lang="en-CA" dirty="0"/>
              <a:t/>
            </a:r>
            <a:br>
              <a:rPr lang="en-CA" dirty="0"/>
            </a:br>
            <a:r>
              <a:rPr lang="en-CA" sz="1800" dirty="0"/>
              <a:t>% Successful by District by Grade level</a:t>
            </a:r>
            <a:endParaRPr lang="en-CA" dirty="0"/>
          </a:p>
        </p:txBody>
      </p:sp>
      <p:graphicFrame>
        <p:nvGraphicFramePr>
          <p:cNvPr id="7" name="Content Placeholder 3">
            <a:extLst>
              <a:ext uri="{FF2B5EF4-FFF2-40B4-BE49-F238E27FC236}">
                <a16:creationId xmlns:a16="http://schemas.microsoft.com/office/drawing/2014/main" id="{D8E054FA-F102-4FE0-A41C-044F3C231E5B}"/>
              </a:ext>
            </a:extLst>
          </p:cNvPr>
          <p:cNvGraphicFramePr>
            <a:graphicFrameLocks noGrp="1"/>
          </p:cNvGraphicFramePr>
          <p:nvPr>
            <p:ph idx="1"/>
            <p:extLst>
              <p:ext uri="{D42A27DB-BD31-4B8C-83A1-F6EECF244321}">
                <p14:modId xmlns:p14="http://schemas.microsoft.com/office/powerpoint/2010/main" val="3305621228"/>
              </p:ext>
            </p:extLst>
          </p:nvPr>
        </p:nvGraphicFramePr>
        <p:xfrm>
          <a:off x="457200" y="1371600"/>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7091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2488-CD1A-43D9-BC43-4C0533B8BD55}"/>
              </a:ext>
            </a:extLst>
          </p:cNvPr>
          <p:cNvSpPr>
            <a:spLocks noGrp="1"/>
          </p:cNvSpPr>
          <p:nvPr>
            <p:ph type="title"/>
          </p:nvPr>
        </p:nvSpPr>
        <p:spPr>
          <a:xfrm>
            <a:off x="450064" y="457200"/>
            <a:ext cx="8116887" cy="814387"/>
          </a:xfrm>
        </p:spPr>
        <p:txBody>
          <a:bodyPr/>
          <a:lstStyle/>
          <a:p>
            <a:r>
              <a:rPr lang="en-CA" sz="2800" dirty="0"/>
              <a:t>Grade 4: Mathematics 2018-19</a:t>
            </a:r>
            <a:br>
              <a:rPr lang="en-CA" sz="2800" dirty="0"/>
            </a:br>
            <a:r>
              <a:rPr lang="en-CA" sz="2000" dirty="0"/>
              <a:t>% of Students by Achievement Level</a:t>
            </a:r>
            <a:endParaRPr lang="en-CA" sz="2800" dirty="0"/>
          </a:p>
        </p:txBody>
      </p:sp>
      <p:graphicFrame>
        <p:nvGraphicFramePr>
          <p:cNvPr id="5" name="Chart 4">
            <a:extLst>
              <a:ext uri="{FF2B5EF4-FFF2-40B4-BE49-F238E27FC236}">
                <a16:creationId xmlns:a16="http://schemas.microsoft.com/office/drawing/2014/main" id="{0C7B8A8F-3251-402A-8CBB-FC531FD13E82}"/>
              </a:ext>
            </a:extLst>
          </p:cNvPr>
          <p:cNvGraphicFramePr>
            <a:graphicFrameLocks/>
          </p:cNvGraphicFramePr>
          <p:nvPr>
            <p:extLst>
              <p:ext uri="{D42A27DB-BD31-4B8C-83A1-F6EECF244321}">
                <p14:modId xmlns:p14="http://schemas.microsoft.com/office/powerpoint/2010/main" val="3072237841"/>
              </p:ext>
            </p:extLst>
          </p:nvPr>
        </p:nvGraphicFramePr>
        <p:xfrm>
          <a:off x="417513" y="1371600"/>
          <a:ext cx="8116887"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3832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78A8-5DA4-4918-ACE0-A74BBEA97CF0}"/>
              </a:ext>
            </a:extLst>
          </p:cNvPr>
          <p:cNvSpPr>
            <a:spLocks noGrp="1"/>
          </p:cNvSpPr>
          <p:nvPr>
            <p:ph type="title"/>
          </p:nvPr>
        </p:nvSpPr>
        <p:spPr>
          <a:xfrm>
            <a:off x="628650" y="365125"/>
            <a:ext cx="7886700" cy="1158875"/>
          </a:xfrm>
        </p:spPr>
        <p:txBody>
          <a:bodyPr>
            <a:normAutofit/>
          </a:bodyPr>
          <a:lstStyle/>
          <a:p>
            <a:r>
              <a:rPr lang="en-CA" sz="2800" dirty="0"/>
              <a:t>Grade 6 Mathematics – 2018-2019</a:t>
            </a:r>
            <a:r>
              <a:rPr lang="en-CA" dirty="0"/>
              <a:t/>
            </a:r>
            <a:br>
              <a:rPr lang="en-CA" dirty="0"/>
            </a:br>
            <a:r>
              <a:rPr lang="en-CA" sz="2000" dirty="0"/>
              <a:t>% of Students by Achievement Level</a:t>
            </a:r>
            <a:endParaRPr lang="en-CA" dirty="0"/>
          </a:p>
        </p:txBody>
      </p:sp>
      <p:graphicFrame>
        <p:nvGraphicFramePr>
          <p:cNvPr id="6" name="Chart 5">
            <a:extLst>
              <a:ext uri="{FF2B5EF4-FFF2-40B4-BE49-F238E27FC236}">
                <a16:creationId xmlns:a16="http://schemas.microsoft.com/office/drawing/2014/main" id="{7421463B-A985-4143-A6F8-3A98A1101F73}"/>
              </a:ext>
            </a:extLst>
          </p:cNvPr>
          <p:cNvGraphicFramePr>
            <a:graphicFrameLocks/>
          </p:cNvGraphicFramePr>
          <p:nvPr>
            <p:extLst>
              <p:ext uri="{D42A27DB-BD31-4B8C-83A1-F6EECF244321}">
                <p14:modId xmlns:p14="http://schemas.microsoft.com/office/powerpoint/2010/main" val="2333889745"/>
              </p:ext>
            </p:extLst>
          </p:nvPr>
        </p:nvGraphicFramePr>
        <p:xfrm>
          <a:off x="417513" y="1371600"/>
          <a:ext cx="8116887"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0126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781DE9F-6DA0-4A7E-A41B-E33C269EEC3E}"/>
              </a:ext>
            </a:extLst>
          </p:cNvPr>
          <p:cNvSpPr>
            <a:spLocks noGrp="1"/>
          </p:cNvSpPr>
          <p:nvPr>
            <p:ph idx="1"/>
          </p:nvPr>
        </p:nvSpPr>
        <p:spPr>
          <a:xfrm>
            <a:off x="228600" y="1138646"/>
            <a:ext cx="8321040" cy="4724400"/>
          </a:xfrm>
        </p:spPr>
        <p:txBody>
          <a:bodyPr/>
          <a:lstStyle/>
          <a:p>
            <a:endParaRPr lang="en-CA" sz="1400" dirty="0"/>
          </a:p>
          <a:p>
            <a:endParaRPr lang="en-CA" sz="1400" dirty="0"/>
          </a:p>
          <a:p>
            <a:pPr marL="0" indent="0">
              <a:buNone/>
            </a:pPr>
            <a:endParaRPr lang="en-CA" dirty="0"/>
          </a:p>
        </p:txBody>
      </p:sp>
      <p:graphicFrame>
        <p:nvGraphicFramePr>
          <p:cNvPr id="7" name="Chart 6">
            <a:extLst>
              <a:ext uri="{FF2B5EF4-FFF2-40B4-BE49-F238E27FC236}">
                <a16:creationId xmlns:a16="http://schemas.microsoft.com/office/drawing/2014/main" id="{E7AA1764-BE32-4DED-91DD-D515FB38CBA5}"/>
              </a:ext>
            </a:extLst>
          </p:cNvPr>
          <p:cNvGraphicFramePr>
            <a:graphicFrameLocks/>
          </p:cNvGraphicFramePr>
          <p:nvPr>
            <p:extLst>
              <p:ext uri="{D42A27DB-BD31-4B8C-83A1-F6EECF244321}">
                <p14:modId xmlns:p14="http://schemas.microsoft.com/office/powerpoint/2010/main" val="2322234619"/>
              </p:ext>
            </p:extLst>
          </p:nvPr>
        </p:nvGraphicFramePr>
        <p:xfrm>
          <a:off x="-203835" y="3658009"/>
          <a:ext cx="57912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1F190BFC-1517-43DC-AA70-B6708F869646}"/>
              </a:ext>
            </a:extLst>
          </p:cNvPr>
          <p:cNvSpPr>
            <a:spLocks noGrp="1"/>
          </p:cNvSpPr>
          <p:nvPr>
            <p:ph type="title"/>
          </p:nvPr>
        </p:nvSpPr>
        <p:spPr>
          <a:xfrm>
            <a:off x="152400" y="305755"/>
            <a:ext cx="3087687" cy="814387"/>
          </a:xfrm>
        </p:spPr>
        <p:txBody>
          <a:bodyPr/>
          <a:lstStyle/>
          <a:p>
            <a:r>
              <a:rPr lang="en-CA" dirty="0"/>
              <a:t>Grade 10 Mathematics</a:t>
            </a:r>
          </a:p>
        </p:txBody>
      </p:sp>
      <p:graphicFrame>
        <p:nvGraphicFramePr>
          <p:cNvPr id="12" name="Chart 11">
            <a:extLst>
              <a:ext uri="{FF2B5EF4-FFF2-40B4-BE49-F238E27FC236}">
                <a16:creationId xmlns:a16="http://schemas.microsoft.com/office/drawing/2014/main" id="{91030C39-BD75-49A8-809E-1AF7D49B0ABF}"/>
              </a:ext>
            </a:extLst>
          </p:cNvPr>
          <p:cNvGraphicFramePr/>
          <p:nvPr>
            <p:extLst>
              <p:ext uri="{D42A27DB-BD31-4B8C-83A1-F6EECF244321}">
                <p14:modId xmlns:p14="http://schemas.microsoft.com/office/powerpoint/2010/main" val="1748447449"/>
              </p:ext>
            </p:extLst>
          </p:nvPr>
        </p:nvGraphicFramePr>
        <p:xfrm>
          <a:off x="2606040" y="423467"/>
          <a:ext cx="5943600" cy="210312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8B1FF045-CCCD-4E5D-8CEA-5DCB423628A8}"/>
              </a:ext>
            </a:extLst>
          </p:cNvPr>
          <p:cNvSpPr txBox="1"/>
          <p:nvPr/>
        </p:nvSpPr>
        <p:spPr>
          <a:xfrm>
            <a:off x="533400" y="3105834"/>
            <a:ext cx="4876800" cy="707886"/>
          </a:xfrm>
          <a:prstGeom prst="rect">
            <a:avLst/>
          </a:prstGeom>
          <a:noFill/>
        </p:spPr>
        <p:txBody>
          <a:bodyPr wrap="square" rtlCol="0">
            <a:spAutoFit/>
          </a:bodyPr>
          <a:lstStyle/>
          <a:p>
            <a:r>
              <a:rPr lang="en-CA" sz="1200" dirty="0"/>
              <a:t/>
            </a:r>
            <a:br>
              <a:rPr lang="en-CA" sz="1200" dirty="0"/>
            </a:br>
            <a:r>
              <a:rPr lang="en-CA" sz="1600" b="1" dirty="0"/>
              <a:t>Percentage of Successful </a:t>
            </a:r>
            <a:r>
              <a:rPr lang="en-CA" sz="1600" b="1" dirty="0">
                <a:latin typeface="Arial" panose="020B0604020202020204" pitchFamily="34" charset="0"/>
                <a:cs typeface="Arial" panose="020B0604020202020204" pitchFamily="34" charset="0"/>
              </a:rPr>
              <a:t>Students</a:t>
            </a:r>
            <a:r>
              <a:rPr lang="en-CA" sz="1600" b="1" dirty="0"/>
              <a:t> by District</a:t>
            </a:r>
            <a:endParaRPr lang="en-CA" sz="1200" b="1" dirty="0"/>
          </a:p>
          <a:p>
            <a:endParaRPr lang="en-CA" sz="1200" dirty="0"/>
          </a:p>
        </p:txBody>
      </p:sp>
    </p:spTree>
    <p:extLst>
      <p:ext uri="{BB962C8B-B14F-4D97-AF65-F5344CB8AC3E}">
        <p14:creationId xmlns:p14="http://schemas.microsoft.com/office/powerpoint/2010/main" val="1001108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dirty="0"/>
              <a:t>Grade 8 PCAP Mathematics  </a:t>
            </a:r>
          </a:p>
        </p:txBody>
      </p:sp>
      <p:graphicFrame>
        <p:nvGraphicFramePr>
          <p:cNvPr id="9" name="Chart 8">
            <a:extLst>
              <a:ext uri="{FF2B5EF4-FFF2-40B4-BE49-F238E27FC236}">
                <a16:creationId xmlns:a16="http://schemas.microsoft.com/office/drawing/2014/main" id="{B834AAEC-CA93-48BF-BB72-057799613F51}"/>
              </a:ext>
            </a:extLst>
          </p:cNvPr>
          <p:cNvGraphicFramePr>
            <a:graphicFrameLocks/>
          </p:cNvGraphicFramePr>
          <p:nvPr>
            <p:extLst>
              <p:ext uri="{D42A27DB-BD31-4B8C-83A1-F6EECF244321}">
                <p14:modId xmlns:p14="http://schemas.microsoft.com/office/powerpoint/2010/main" val="2087960425"/>
              </p:ext>
            </p:extLst>
          </p:nvPr>
        </p:nvGraphicFramePr>
        <p:xfrm>
          <a:off x="0" y="1143000"/>
          <a:ext cx="47244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988D19D-4B7E-4331-B489-7BD10979F777}"/>
              </a:ext>
            </a:extLst>
          </p:cNvPr>
          <p:cNvGraphicFramePr>
            <a:graphicFrameLocks/>
          </p:cNvGraphicFramePr>
          <p:nvPr>
            <p:extLst>
              <p:ext uri="{D42A27DB-BD31-4B8C-83A1-F6EECF244321}">
                <p14:modId xmlns:p14="http://schemas.microsoft.com/office/powerpoint/2010/main" val="3313998865"/>
              </p:ext>
            </p:extLst>
          </p:nvPr>
        </p:nvGraphicFramePr>
        <p:xfrm>
          <a:off x="4956174" y="1143000"/>
          <a:ext cx="4187826" cy="449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96839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48AB7-49EC-4C05-90E3-06EF3B7AFA6C}"/>
              </a:ext>
            </a:extLst>
          </p:cNvPr>
          <p:cNvPicPr>
            <a:picLocks noChangeAspect="1"/>
          </p:cNvPicPr>
          <p:nvPr/>
        </p:nvPicPr>
        <p:blipFill>
          <a:blip r:embed="rId2"/>
          <a:stretch>
            <a:fillRect/>
          </a:stretch>
        </p:blipFill>
        <p:spPr>
          <a:xfrm>
            <a:off x="443213" y="381000"/>
            <a:ext cx="8014987" cy="5562600"/>
          </a:xfrm>
          <a:prstGeom prst="rect">
            <a:avLst/>
          </a:prstGeom>
          <a:effectLst>
            <a:softEdge rad="635000"/>
          </a:effectLst>
        </p:spPr>
      </p:pic>
      <p:sp>
        <p:nvSpPr>
          <p:cNvPr id="7" name="Title 6">
            <a:extLst>
              <a:ext uri="{FF2B5EF4-FFF2-40B4-BE49-F238E27FC236}">
                <a16:creationId xmlns:a16="http://schemas.microsoft.com/office/drawing/2014/main" id="{8C9ED860-4FBE-4A2E-BD67-91C088BC60EF}"/>
              </a:ext>
            </a:extLst>
          </p:cNvPr>
          <p:cNvSpPr>
            <a:spLocks noGrp="1"/>
          </p:cNvSpPr>
          <p:nvPr>
            <p:ph type="title"/>
          </p:nvPr>
        </p:nvSpPr>
        <p:spPr>
          <a:xfrm>
            <a:off x="685800" y="4191000"/>
            <a:ext cx="7772400" cy="1362075"/>
          </a:xfrm>
        </p:spPr>
        <p:txBody>
          <a:bodyPr/>
          <a:lstStyle/>
          <a:p>
            <a:r>
              <a:rPr lang="en-CA" dirty="0"/>
              <a:t>Scientific Literacy</a:t>
            </a:r>
          </a:p>
        </p:txBody>
      </p:sp>
    </p:spTree>
    <p:extLst>
      <p:ext uri="{BB962C8B-B14F-4D97-AF65-F5344CB8AC3E}">
        <p14:creationId xmlns:p14="http://schemas.microsoft.com/office/powerpoint/2010/main" val="2876382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dirty="0">
                <a:sym typeface="Symbol" panose="05050102010706020507" pitchFamily="18" charset="2"/>
              </a:rPr>
              <a:t>Scientific Literacy</a:t>
            </a:r>
            <a:br>
              <a:rPr lang="en-CA" dirty="0">
                <a:sym typeface="Symbol" panose="05050102010706020507" pitchFamily="18" charset="2"/>
              </a:rPr>
            </a:br>
            <a:r>
              <a:rPr lang="en-CA" dirty="0">
                <a:sym typeface="Symbol" panose="05050102010706020507" pitchFamily="18" charset="2"/>
              </a:rPr>
              <a:t>Overview </a:t>
            </a:r>
            <a:endParaRPr lang="en-CA" dirty="0"/>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pPr lvl="1"/>
            <a:endParaRPr lang="en-CA" dirty="0"/>
          </a:p>
          <a:p>
            <a:endParaRPr lang="en-CA" dirty="0"/>
          </a:p>
          <a:p>
            <a:endParaRPr lang="en-CA" dirty="0"/>
          </a:p>
        </p:txBody>
      </p:sp>
      <p:graphicFrame>
        <p:nvGraphicFramePr>
          <p:cNvPr id="4" name="Table 3">
            <a:extLst>
              <a:ext uri="{FF2B5EF4-FFF2-40B4-BE49-F238E27FC236}">
                <a16:creationId xmlns:a16="http://schemas.microsoft.com/office/drawing/2014/main" id="{7FF2A4BE-0706-49F1-AF73-769784C7A5F7}"/>
              </a:ext>
            </a:extLst>
          </p:cNvPr>
          <p:cNvGraphicFramePr>
            <a:graphicFrameLocks noGrp="1"/>
          </p:cNvGraphicFramePr>
          <p:nvPr>
            <p:extLst/>
          </p:nvPr>
        </p:nvGraphicFramePr>
        <p:xfrm>
          <a:off x="616526" y="1023587"/>
          <a:ext cx="7841674" cy="3521175"/>
        </p:xfrm>
        <a:graphic>
          <a:graphicData uri="http://schemas.openxmlformats.org/drawingml/2006/table">
            <a:tbl>
              <a:tblPr firstRow="1" firstCol="1" bandRow="1"/>
              <a:tblGrid>
                <a:gridCol w="2607549">
                  <a:extLst>
                    <a:ext uri="{9D8B030D-6E8A-4147-A177-3AD203B41FA5}">
                      <a16:colId xmlns:a16="http://schemas.microsoft.com/office/drawing/2014/main" val="1852551401"/>
                    </a:ext>
                  </a:extLst>
                </a:gridCol>
                <a:gridCol w="2721745">
                  <a:extLst>
                    <a:ext uri="{9D8B030D-6E8A-4147-A177-3AD203B41FA5}">
                      <a16:colId xmlns:a16="http://schemas.microsoft.com/office/drawing/2014/main" val="1167022467"/>
                    </a:ext>
                  </a:extLst>
                </a:gridCol>
                <a:gridCol w="2512380">
                  <a:extLst>
                    <a:ext uri="{9D8B030D-6E8A-4147-A177-3AD203B41FA5}">
                      <a16:colId xmlns:a16="http://schemas.microsoft.com/office/drawing/2014/main" val="3452194732"/>
                    </a:ext>
                  </a:extLst>
                </a:gridCol>
              </a:tblGrid>
              <a:tr h="264022">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Success Rates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93544794"/>
                  </a:ext>
                </a:extLst>
              </a:tr>
              <a:tr h="264022">
                <a:tc>
                  <a:txBody>
                    <a:bodyPr/>
                    <a:lstStyle/>
                    <a:p>
                      <a:pPr marL="0" marR="0">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2017-2018</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2018-2019</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DB812"/>
                    </a:solidFill>
                  </a:tcPr>
                </a:tc>
                <a:extLst>
                  <a:ext uri="{0D108BD9-81ED-4DB2-BD59-A6C34878D82A}">
                    <a16:rowId xmlns:a16="http://schemas.microsoft.com/office/drawing/2014/main" val="2048599378"/>
                  </a:ext>
                </a:extLst>
              </a:tr>
              <a:tr h="512043">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4</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61.0%</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697902"/>
                  </a:ext>
                </a:extLst>
              </a:tr>
              <a:tr h="530525">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6</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solidFill>
                            <a:schemeClr val="bg1">
                              <a:lumMod val="75000"/>
                            </a:schemeClr>
                          </a:solidFill>
                          <a:effectLst/>
                          <a:latin typeface="Calibri" panose="020F0502020204030204" pitchFamily="34" charset="0"/>
                          <a:ea typeface="Calibri" panose="020F0502020204030204" pitchFamily="34" charset="0"/>
                          <a:cs typeface="Arial" panose="020B0604020202020204" pitchFamily="34" charset="0"/>
                        </a:rPr>
                        <a:t>35.1%</a:t>
                      </a:r>
                      <a:endParaRPr lang="en-CA"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55.9%</a:t>
                      </a:r>
                      <a:endParaRPr lang="en-CA"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tx1"/>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632959"/>
                  </a:ext>
                </a:extLst>
              </a:tr>
              <a:tr h="530525">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Grade 8 </a:t>
                      </a:r>
                      <a:r>
                        <a:rPr lang="en-CA" sz="2400" dirty="0" err="1">
                          <a:effectLst/>
                          <a:latin typeface="Calibri" panose="020F0502020204030204" pitchFamily="34" charset="0"/>
                          <a:ea typeface="Calibri" panose="020F0502020204030204" pitchFamily="34" charset="0"/>
                          <a:cs typeface="Times New Roman" panose="02020603050405020304" pitchFamily="18" charset="0"/>
                        </a:rPr>
                        <a:t>PCAP</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dirty="0">
                          <a:latin typeface="Calibri" panose="020F0502020204030204" pitchFamily="34" charset="0"/>
                        </a:rPr>
                        <a:t>NB tied for 8</a:t>
                      </a:r>
                      <a:r>
                        <a:rPr lang="en-CA" sz="2400" baseline="30000" dirty="0">
                          <a:latin typeface="Calibri" panose="020F0502020204030204" pitchFamily="34" charset="0"/>
                        </a:rPr>
                        <a:t>th</a:t>
                      </a:r>
                      <a:r>
                        <a:rPr lang="en-CA" sz="2400" dirty="0">
                          <a:latin typeface="Calibri" panose="020F0502020204030204" pitchFamily="34" charset="0"/>
                        </a:rPr>
                        <a:t> place with NS, SK, MB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266683635"/>
                  </a:ext>
                </a:extLst>
              </a:tr>
              <a:tr h="485042">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Grade 10</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Arial" panose="020B0604020202020204" pitchFamily="34" charset="0"/>
                        </a:rPr>
                        <a:t>64.7%</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latin typeface="Calibri" panose="020F0502020204030204" pitchFamily="34" charset="0"/>
                          <a:ea typeface="Calibri" panose="020F0502020204030204" pitchFamily="34" charset="0"/>
                          <a:cs typeface="Arial" panose="020B0604020202020204" pitchFamily="34" charset="0"/>
                        </a:rPr>
                        <a:t>65.4%</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718542453"/>
                  </a:ext>
                </a:extLst>
              </a:tr>
              <a:tr h="485042">
                <a:tc>
                  <a:txBody>
                    <a:bodyPr/>
                    <a:lstStyle/>
                    <a:p>
                      <a:pPr marL="0" marR="0">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PISA (15 year-olds)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812"/>
                    </a:solidFill>
                  </a:tcPr>
                </a:tc>
                <a:tc gridSpan="2">
                  <a:txBody>
                    <a:bodyPr/>
                    <a:lstStyle/>
                    <a:p>
                      <a:pPr marL="0" marR="0" algn="ctr">
                        <a:spcBef>
                          <a:spcPts val="0"/>
                        </a:spcBef>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NB Ranking 10</a:t>
                      </a:r>
                      <a:r>
                        <a:rPr lang="en-CA" sz="2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CA" sz="2400" dirty="0">
                          <a:effectLst/>
                          <a:latin typeface="Calibri" panose="020F0502020204030204" pitchFamily="34" charset="0"/>
                          <a:ea typeface="Calibri" panose="020F0502020204030204" pitchFamily="34" charset="0"/>
                          <a:cs typeface="Times New Roman" panose="02020603050405020304" pitchFamily="18" charset="0"/>
                        </a:rPr>
                        <a:t> (Anglo and Franco are the same)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784921"/>
                  </a:ext>
                </a:extLst>
              </a:tr>
            </a:tbl>
          </a:graphicData>
        </a:graphic>
      </p:graphicFrame>
      <p:sp>
        <p:nvSpPr>
          <p:cNvPr id="6" name="TextBox 5">
            <a:extLst>
              <a:ext uri="{FF2B5EF4-FFF2-40B4-BE49-F238E27FC236}">
                <a16:creationId xmlns:a16="http://schemas.microsoft.com/office/drawing/2014/main" id="{8478AC4B-5C5E-498D-B4B3-0469F5CDD4DA}"/>
              </a:ext>
            </a:extLst>
          </p:cNvPr>
          <p:cNvSpPr txBox="1"/>
          <p:nvPr/>
        </p:nvSpPr>
        <p:spPr>
          <a:xfrm>
            <a:off x="579456" y="4670092"/>
            <a:ext cx="6705601" cy="646331"/>
          </a:xfrm>
          <a:prstGeom prst="rect">
            <a:avLst/>
          </a:prstGeom>
          <a:noFill/>
        </p:spPr>
        <p:txBody>
          <a:bodyPr wrap="square" rtlCol="0">
            <a:spAutoFit/>
          </a:bodyPr>
          <a:lstStyle/>
          <a:p>
            <a:r>
              <a:rPr lang="en-CA" dirty="0"/>
              <a:t>PCAP 2016</a:t>
            </a:r>
            <a:r>
              <a:rPr lang="en-CA" i="1" dirty="0"/>
              <a:t> = Pan-Canadian Assessment Program</a:t>
            </a:r>
          </a:p>
          <a:p>
            <a:r>
              <a:rPr lang="en-CA" dirty="0"/>
              <a:t>PISA 2015 </a:t>
            </a:r>
            <a:r>
              <a:rPr lang="en-CA" i="1" dirty="0"/>
              <a:t>= Program for International Student Assessment</a:t>
            </a:r>
          </a:p>
        </p:txBody>
      </p:sp>
    </p:spTree>
    <p:extLst>
      <p:ext uri="{BB962C8B-B14F-4D97-AF65-F5344CB8AC3E}">
        <p14:creationId xmlns:p14="http://schemas.microsoft.com/office/powerpoint/2010/main" val="253120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sz="2800" dirty="0"/>
              <a:t>Updates continued</a:t>
            </a:r>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pPr lvl="0"/>
            <a:r>
              <a:rPr lang="en-CA" b="1" dirty="0">
                <a:solidFill>
                  <a:schemeClr val="tx1"/>
                </a:solidFill>
              </a:rPr>
              <a:t>Grade 4</a:t>
            </a:r>
            <a:r>
              <a:rPr lang="en-CA" dirty="0">
                <a:solidFill>
                  <a:schemeClr val="tx1"/>
                </a:solidFill>
              </a:rPr>
              <a:t> assessments were administered for the first time, baseline was established using the new analysis methodology</a:t>
            </a:r>
          </a:p>
          <a:p>
            <a:pPr lvl="0"/>
            <a:endParaRPr lang="en-CA" sz="1050" b="1" dirty="0">
              <a:solidFill>
                <a:schemeClr val="tx1"/>
              </a:solidFill>
            </a:endParaRPr>
          </a:p>
          <a:p>
            <a:pPr lvl="0"/>
            <a:r>
              <a:rPr lang="en-CA" b="1" dirty="0">
                <a:solidFill>
                  <a:schemeClr val="tx1"/>
                </a:solidFill>
              </a:rPr>
              <a:t>Grade 6 assessments</a:t>
            </a:r>
            <a:r>
              <a:rPr lang="en-CA" dirty="0">
                <a:solidFill>
                  <a:schemeClr val="tx1"/>
                </a:solidFill>
              </a:rPr>
              <a:t> were reviewed to better align with achievement at other grade levels/</a:t>
            </a:r>
            <a:r>
              <a:rPr lang="en-CA" dirty="0" err="1">
                <a:solidFill>
                  <a:schemeClr val="tx1"/>
                </a:solidFill>
              </a:rPr>
              <a:t>PCAP</a:t>
            </a:r>
            <a:r>
              <a:rPr lang="en-CA" dirty="0">
                <a:solidFill>
                  <a:schemeClr val="tx1"/>
                </a:solidFill>
              </a:rPr>
              <a:t>/PISA.</a:t>
            </a:r>
          </a:p>
          <a:p>
            <a:r>
              <a:rPr lang="en-CA" dirty="0">
                <a:solidFill>
                  <a:schemeClr val="tx1"/>
                </a:solidFill>
              </a:rPr>
              <a:t>Also, the percentage correct required to be considered as performing at </a:t>
            </a:r>
            <a:r>
              <a:rPr lang="en-CA" i="1" dirty="0">
                <a:solidFill>
                  <a:schemeClr val="tx1"/>
                </a:solidFill>
              </a:rPr>
              <a:t>Appropriate</a:t>
            </a:r>
            <a:r>
              <a:rPr lang="en-CA" dirty="0">
                <a:solidFill>
                  <a:schemeClr val="tx1"/>
                </a:solidFill>
              </a:rPr>
              <a:t> </a:t>
            </a:r>
            <a:r>
              <a:rPr lang="en-CA" i="1" dirty="0">
                <a:solidFill>
                  <a:schemeClr val="tx1"/>
                </a:solidFill>
              </a:rPr>
              <a:t>Achievement </a:t>
            </a:r>
            <a:r>
              <a:rPr lang="en-CA" dirty="0">
                <a:solidFill>
                  <a:schemeClr val="tx1"/>
                </a:solidFill>
              </a:rPr>
              <a:t>or above (i.e., “successful”) was changed from 60% to 55%. This is consistent with all Francophone assessments.</a:t>
            </a:r>
          </a:p>
          <a:p>
            <a:pPr marL="290513" indent="0">
              <a:buNone/>
            </a:pPr>
            <a:r>
              <a:rPr lang="en-CA" dirty="0">
                <a:solidFill>
                  <a:schemeClr val="tx1"/>
                </a:solidFill>
              </a:rPr>
              <a:t>AND </a:t>
            </a:r>
          </a:p>
          <a:p>
            <a:pPr lvl="0"/>
            <a:r>
              <a:rPr lang="en-CA" dirty="0">
                <a:solidFill>
                  <a:schemeClr val="tx1"/>
                </a:solidFill>
              </a:rPr>
              <a:t>The new statistical methodology was applied. </a:t>
            </a:r>
          </a:p>
          <a:p>
            <a:pPr lvl="0"/>
            <a:endParaRPr lang="en-CA" dirty="0">
              <a:solidFill>
                <a:schemeClr val="tx1"/>
              </a:solidFill>
            </a:endParaRPr>
          </a:p>
          <a:p>
            <a:endParaRPr lang="en-CA" dirty="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4073104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0624-3438-46CD-9360-9B2909B8B182}"/>
              </a:ext>
            </a:extLst>
          </p:cNvPr>
          <p:cNvSpPr>
            <a:spLocks noGrp="1"/>
          </p:cNvSpPr>
          <p:nvPr>
            <p:ph type="title"/>
          </p:nvPr>
        </p:nvSpPr>
        <p:spPr>
          <a:xfrm>
            <a:off x="628650" y="365125"/>
            <a:ext cx="7886700" cy="1325563"/>
          </a:xfrm>
        </p:spPr>
        <p:txBody>
          <a:bodyPr>
            <a:normAutofit/>
          </a:bodyPr>
          <a:lstStyle/>
          <a:p>
            <a:r>
              <a:rPr lang="en-CA" dirty="0"/>
              <a:t>Scientific Literacy 2018-19</a:t>
            </a:r>
            <a:r>
              <a:rPr lang="en-CA" sz="3200" dirty="0"/>
              <a:t/>
            </a:r>
            <a:br>
              <a:rPr lang="en-CA" sz="3200" dirty="0"/>
            </a:br>
            <a:r>
              <a:rPr lang="en-CA" sz="2000" dirty="0"/>
              <a:t>% Successful by District by Grade level</a:t>
            </a:r>
            <a:endParaRPr lang="en-CA" sz="3200" dirty="0"/>
          </a:p>
        </p:txBody>
      </p:sp>
      <p:graphicFrame>
        <p:nvGraphicFramePr>
          <p:cNvPr id="7" name="Content Placeholder 3">
            <a:extLst>
              <a:ext uri="{FF2B5EF4-FFF2-40B4-BE49-F238E27FC236}">
                <a16:creationId xmlns:a16="http://schemas.microsoft.com/office/drawing/2014/main" id="{41E3B1FE-AC69-42CF-952C-99AD3812E6CF}"/>
              </a:ext>
            </a:extLst>
          </p:cNvPr>
          <p:cNvGraphicFramePr>
            <a:graphicFrameLocks noGrp="1"/>
          </p:cNvGraphicFramePr>
          <p:nvPr>
            <p:ph idx="1"/>
            <p:extLst>
              <p:ext uri="{D42A27DB-BD31-4B8C-83A1-F6EECF244321}">
                <p14:modId xmlns:p14="http://schemas.microsoft.com/office/powerpoint/2010/main" val="3109076247"/>
              </p:ext>
            </p:extLst>
          </p:nvPr>
        </p:nvGraphicFramePr>
        <p:xfrm>
          <a:off x="628650" y="1447800"/>
          <a:ext cx="78867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7815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2488-CD1A-43D9-BC43-4C0533B8BD55}"/>
              </a:ext>
            </a:extLst>
          </p:cNvPr>
          <p:cNvSpPr>
            <a:spLocks noGrp="1"/>
          </p:cNvSpPr>
          <p:nvPr>
            <p:ph type="title"/>
          </p:nvPr>
        </p:nvSpPr>
        <p:spPr>
          <a:xfrm>
            <a:off x="450064" y="457200"/>
            <a:ext cx="8116887" cy="814387"/>
          </a:xfrm>
        </p:spPr>
        <p:txBody>
          <a:bodyPr/>
          <a:lstStyle/>
          <a:p>
            <a:r>
              <a:rPr lang="en-CA" sz="2800" dirty="0"/>
              <a:t>Grade 4: Scientific Literacy 2018-19</a:t>
            </a:r>
            <a:br>
              <a:rPr lang="en-CA" sz="2800" dirty="0"/>
            </a:br>
            <a:r>
              <a:rPr lang="en-CA" sz="2000" dirty="0"/>
              <a:t>% of Students by Achievement Level</a:t>
            </a:r>
            <a:endParaRPr lang="en-CA" sz="2800" dirty="0"/>
          </a:p>
        </p:txBody>
      </p:sp>
      <p:graphicFrame>
        <p:nvGraphicFramePr>
          <p:cNvPr id="5" name="Chart 4">
            <a:extLst>
              <a:ext uri="{FF2B5EF4-FFF2-40B4-BE49-F238E27FC236}">
                <a16:creationId xmlns:a16="http://schemas.microsoft.com/office/drawing/2014/main" id="{0C7B8A8F-3251-402A-8CBB-FC531FD13E82}"/>
              </a:ext>
            </a:extLst>
          </p:cNvPr>
          <p:cNvGraphicFramePr>
            <a:graphicFrameLocks/>
          </p:cNvGraphicFramePr>
          <p:nvPr>
            <p:extLst>
              <p:ext uri="{D42A27DB-BD31-4B8C-83A1-F6EECF244321}">
                <p14:modId xmlns:p14="http://schemas.microsoft.com/office/powerpoint/2010/main" val="302734225"/>
              </p:ext>
            </p:extLst>
          </p:nvPr>
        </p:nvGraphicFramePr>
        <p:xfrm>
          <a:off x="417513" y="1371600"/>
          <a:ext cx="8116887"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4963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78A8-5DA4-4918-ACE0-A74BBEA97CF0}"/>
              </a:ext>
            </a:extLst>
          </p:cNvPr>
          <p:cNvSpPr>
            <a:spLocks noGrp="1"/>
          </p:cNvSpPr>
          <p:nvPr>
            <p:ph type="title"/>
          </p:nvPr>
        </p:nvSpPr>
        <p:spPr>
          <a:xfrm>
            <a:off x="628650" y="365125"/>
            <a:ext cx="7886700" cy="1158875"/>
          </a:xfrm>
        </p:spPr>
        <p:txBody>
          <a:bodyPr>
            <a:normAutofit/>
          </a:bodyPr>
          <a:lstStyle/>
          <a:p>
            <a:r>
              <a:rPr lang="en-CA" sz="2800" dirty="0"/>
              <a:t>Grade 6 Scientific Literacy 2018-19</a:t>
            </a:r>
            <a:r>
              <a:rPr lang="en-CA" dirty="0"/>
              <a:t/>
            </a:r>
            <a:br>
              <a:rPr lang="en-CA" dirty="0"/>
            </a:br>
            <a:r>
              <a:rPr lang="en-CA" sz="2000" dirty="0"/>
              <a:t>% of Students by Achievement Level</a:t>
            </a:r>
            <a:endParaRPr lang="en-CA" dirty="0"/>
          </a:p>
        </p:txBody>
      </p:sp>
      <p:graphicFrame>
        <p:nvGraphicFramePr>
          <p:cNvPr id="6" name="Chart 5">
            <a:extLst>
              <a:ext uri="{FF2B5EF4-FFF2-40B4-BE49-F238E27FC236}">
                <a16:creationId xmlns:a16="http://schemas.microsoft.com/office/drawing/2014/main" id="{7421463B-A985-4143-A6F8-3A98A1101F73}"/>
              </a:ext>
            </a:extLst>
          </p:cNvPr>
          <p:cNvGraphicFramePr>
            <a:graphicFrameLocks/>
          </p:cNvGraphicFramePr>
          <p:nvPr>
            <p:extLst>
              <p:ext uri="{D42A27DB-BD31-4B8C-83A1-F6EECF244321}">
                <p14:modId xmlns:p14="http://schemas.microsoft.com/office/powerpoint/2010/main" val="672277565"/>
              </p:ext>
            </p:extLst>
          </p:nvPr>
        </p:nvGraphicFramePr>
        <p:xfrm>
          <a:off x="417513" y="1371600"/>
          <a:ext cx="8116887"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5060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2E25-3B0C-4C97-9DEA-E9962E23BBB2}"/>
              </a:ext>
            </a:extLst>
          </p:cNvPr>
          <p:cNvSpPr>
            <a:spLocks noGrp="1"/>
          </p:cNvSpPr>
          <p:nvPr>
            <p:ph type="title"/>
          </p:nvPr>
        </p:nvSpPr>
        <p:spPr>
          <a:xfrm>
            <a:off x="152400" y="305755"/>
            <a:ext cx="3276600" cy="814387"/>
          </a:xfrm>
        </p:spPr>
        <p:txBody>
          <a:bodyPr/>
          <a:lstStyle/>
          <a:p>
            <a:r>
              <a:rPr lang="en-CA" dirty="0"/>
              <a:t>Grade 10 Scientific Literacy</a:t>
            </a:r>
          </a:p>
        </p:txBody>
      </p:sp>
      <p:graphicFrame>
        <p:nvGraphicFramePr>
          <p:cNvPr id="5" name="Content Placeholder 4">
            <a:extLst>
              <a:ext uri="{FF2B5EF4-FFF2-40B4-BE49-F238E27FC236}">
                <a16:creationId xmlns:a16="http://schemas.microsoft.com/office/drawing/2014/main" id="{BCEBD915-EB50-4DEA-BD9A-780A4DCC568F}"/>
              </a:ext>
            </a:extLst>
          </p:cNvPr>
          <p:cNvGraphicFramePr>
            <a:graphicFrameLocks noGrp="1"/>
          </p:cNvGraphicFramePr>
          <p:nvPr>
            <p:ph idx="1"/>
            <p:extLst>
              <p:ext uri="{D42A27DB-BD31-4B8C-83A1-F6EECF244321}">
                <p14:modId xmlns:p14="http://schemas.microsoft.com/office/powerpoint/2010/main" val="2447894702"/>
              </p:ext>
            </p:extLst>
          </p:nvPr>
        </p:nvGraphicFramePr>
        <p:xfrm>
          <a:off x="-762000" y="2895600"/>
          <a:ext cx="5903914"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3868A64-FFED-4DD2-A5E0-CC742A5DED0E}"/>
              </a:ext>
            </a:extLst>
          </p:cNvPr>
          <p:cNvGraphicFramePr/>
          <p:nvPr>
            <p:extLst>
              <p:ext uri="{D42A27DB-BD31-4B8C-83A1-F6EECF244321}">
                <p14:modId xmlns:p14="http://schemas.microsoft.com/office/powerpoint/2010/main" val="795082174"/>
              </p:ext>
            </p:extLst>
          </p:nvPr>
        </p:nvGraphicFramePr>
        <p:xfrm>
          <a:off x="3352800" y="609600"/>
          <a:ext cx="5791200" cy="2103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953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sz="2800" dirty="0"/>
              <a:t>Grade 8 PCAP Science  </a:t>
            </a:r>
          </a:p>
        </p:txBody>
      </p:sp>
      <p:graphicFrame>
        <p:nvGraphicFramePr>
          <p:cNvPr id="7" name="Chart 6">
            <a:extLst>
              <a:ext uri="{FF2B5EF4-FFF2-40B4-BE49-F238E27FC236}">
                <a16:creationId xmlns:a16="http://schemas.microsoft.com/office/drawing/2014/main" id="{3D93076F-6ADC-41B0-AE1D-B6045B82E03B}"/>
              </a:ext>
            </a:extLst>
          </p:cNvPr>
          <p:cNvGraphicFramePr>
            <a:graphicFrameLocks/>
          </p:cNvGraphicFramePr>
          <p:nvPr>
            <p:extLst>
              <p:ext uri="{D42A27DB-BD31-4B8C-83A1-F6EECF244321}">
                <p14:modId xmlns:p14="http://schemas.microsoft.com/office/powerpoint/2010/main" val="4059648526"/>
              </p:ext>
            </p:extLst>
          </p:nvPr>
        </p:nvGraphicFramePr>
        <p:xfrm>
          <a:off x="112713" y="990600"/>
          <a:ext cx="8421687" cy="4641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7728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48AB7-49EC-4C05-90E3-06EF3B7AFA6C}"/>
              </a:ext>
            </a:extLst>
          </p:cNvPr>
          <p:cNvPicPr>
            <a:picLocks noChangeAspect="1"/>
          </p:cNvPicPr>
          <p:nvPr/>
        </p:nvPicPr>
        <p:blipFill>
          <a:blip r:embed="rId2"/>
          <a:stretch>
            <a:fillRect/>
          </a:stretch>
        </p:blipFill>
        <p:spPr>
          <a:xfrm>
            <a:off x="443213" y="381000"/>
            <a:ext cx="8014987" cy="5562600"/>
          </a:xfrm>
          <a:prstGeom prst="rect">
            <a:avLst/>
          </a:prstGeom>
          <a:effectLst>
            <a:softEdge rad="635000"/>
          </a:effectLst>
        </p:spPr>
      </p:pic>
      <p:sp>
        <p:nvSpPr>
          <p:cNvPr id="7" name="Title 6">
            <a:extLst>
              <a:ext uri="{FF2B5EF4-FFF2-40B4-BE49-F238E27FC236}">
                <a16:creationId xmlns:a16="http://schemas.microsoft.com/office/drawing/2014/main" id="{8C9ED860-4FBE-4A2E-BD67-91C088BC60EF}"/>
              </a:ext>
            </a:extLst>
          </p:cNvPr>
          <p:cNvSpPr>
            <a:spLocks noGrp="1"/>
          </p:cNvSpPr>
          <p:nvPr>
            <p:ph type="title"/>
          </p:nvPr>
        </p:nvSpPr>
        <p:spPr>
          <a:xfrm>
            <a:off x="685800" y="4191000"/>
            <a:ext cx="7772400" cy="1362075"/>
          </a:xfrm>
        </p:spPr>
        <p:txBody>
          <a:bodyPr/>
          <a:lstStyle/>
          <a:p>
            <a:r>
              <a:rPr lang="en-CA" dirty="0"/>
              <a:t>Student contextual information</a:t>
            </a:r>
          </a:p>
        </p:txBody>
      </p:sp>
    </p:spTree>
    <p:extLst>
      <p:ext uri="{BB962C8B-B14F-4D97-AF65-F5344CB8AC3E}">
        <p14:creationId xmlns:p14="http://schemas.microsoft.com/office/powerpoint/2010/main" val="3803077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sz="2800" dirty="0"/>
              <a:t>Student Perception Survey</a:t>
            </a:r>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914400"/>
            <a:ext cx="8077200" cy="4724400"/>
          </a:xfrm>
        </p:spPr>
        <p:txBody>
          <a:bodyPr/>
          <a:lstStyle/>
          <a:p>
            <a:pPr marL="0" indent="0">
              <a:spcBef>
                <a:spcPts val="0"/>
              </a:spcBef>
              <a:spcAft>
                <a:spcPts val="1800"/>
              </a:spcAft>
              <a:buNone/>
            </a:pPr>
            <a:r>
              <a:rPr lang="en-CA" dirty="0">
                <a:solidFill>
                  <a:schemeClr val="tx1"/>
                </a:solidFill>
                <a:latin typeface="Arial" panose="020B0604020202020204" pitchFamily="34" charset="0"/>
                <a:ea typeface="Calibri" panose="020F0502020204030204" pitchFamily="34" charset="0"/>
              </a:rPr>
              <a:t>By Grade 12 … </a:t>
            </a:r>
          </a:p>
          <a:p>
            <a:pPr lvl="1"/>
            <a:r>
              <a:rPr lang="en-CA" dirty="0">
                <a:solidFill>
                  <a:schemeClr val="tx1"/>
                </a:solidFill>
                <a:latin typeface="Arial" panose="020B0604020202020204" pitchFamily="34" charset="0"/>
                <a:ea typeface="Calibri" panose="020F0502020204030204" pitchFamily="34" charset="0"/>
              </a:rPr>
              <a:t>56% of students report having a positive sense of belonging</a:t>
            </a:r>
          </a:p>
          <a:p>
            <a:pPr lvl="1"/>
            <a:r>
              <a:rPr lang="en-CA" dirty="0">
                <a:solidFill>
                  <a:schemeClr val="tx1"/>
                </a:solidFill>
                <a:latin typeface="Arial" panose="020B0604020202020204" pitchFamily="34" charset="0"/>
                <a:ea typeface="Calibri" panose="020F0502020204030204" pitchFamily="34" charset="0"/>
              </a:rPr>
              <a:t>57% value school outcomes</a:t>
            </a:r>
          </a:p>
          <a:p>
            <a:pPr lvl="1"/>
            <a:r>
              <a:rPr lang="en-CA" dirty="0">
                <a:solidFill>
                  <a:schemeClr val="tx1"/>
                </a:solidFill>
                <a:latin typeface="Arial" panose="020B0604020202020204" pitchFamily="34" charset="0"/>
                <a:ea typeface="Calibri" panose="020F0502020204030204" pitchFamily="34" charset="0"/>
              </a:rPr>
              <a:t>36% are interested and motivated</a:t>
            </a:r>
          </a:p>
          <a:p>
            <a:pPr lvl="1">
              <a:spcBef>
                <a:spcPts val="0"/>
              </a:spcBef>
              <a:spcAft>
                <a:spcPts val="1800"/>
              </a:spcAft>
            </a:pPr>
            <a:r>
              <a:rPr lang="en-CA" dirty="0">
                <a:solidFill>
                  <a:schemeClr val="tx1"/>
                </a:solidFill>
                <a:latin typeface="Arial" panose="020B0604020202020204" pitchFamily="34" charset="0"/>
                <a:ea typeface="Calibri" panose="020F0502020204030204" pitchFamily="34" charset="0"/>
              </a:rPr>
              <a:t>nearly one third report being absent from school without permission in the four weeks preceding the survey</a:t>
            </a:r>
          </a:p>
          <a:p>
            <a:pPr marL="0" indent="0">
              <a:buNone/>
            </a:pPr>
            <a:r>
              <a:rPr lang="en-CA" dirty="0">
                <a:solidFill>
                  <a:schemeClr val="tx1"/>
                </a:solidFill>
                <a:latin typeface="Arial" panose="020B0604020202020204" pitchFamily="34" charset="0"/>
                <a:ea typeface="Calibri" panose="020F0502020204030204" pitchFamily="34" charset="0"/>
              </a:rPr>
              <a:t>In Grades 6 to 12, on average 30% of students report moderate or high levels of anxiety or depression</a:t>
            </a:r>
            <a:endParaRPr lang="en-CA" dirty="0">
              <a:solidFill>
                <a:schemeClr val="tx1"/>
              </a:solidFill>
            </a:endParaRPr>
          </a:p>
        </p:txBody>
      </p:sp>
      <p:sp>
        <p:nvSpPr>
          <p:cNvPr id="4" name="TextBox 3">
            <a:extLst>
              <a:ext uri="{FF2B5EF4-FFF2-40B4-BE49-F238E27FC236}">
                <a16:creationId xmlns:a16="http://schemas.microsoft.com/office/drawing/2014/main" id="{16C5C6BC-19E0-4425-889D-1C3D70CB9998}"/>
              </a:ext>
            </a:extLst>
          </p:cNvPr>
          <p:cNvSpPr txBox="1"/>
          <p:nvPr/>
        </p:nvSpPr>
        <p:spPr>
          <a:xfrm>
            <a:off x="417513" y="5670645"/>
            <a:ext cx="5105400" cy="369332"/>
          </a:xfrm>
          <a:prstGeom prst="rect">
            <a:avLst/>
          </a:prstGeom>
          <a:noFill/>
        </p:spPr>
        <p:txBody>
          <a:bodyPr wrap="square" rtlCol="0">
            <a:spAutoFit/>
          </a:bodyPr>
          <a:lstStyle/>
          <a:p>
            <a:r>
              <a:rPr lang="en-CA" dirty="0"/>
              <a:t>Source: </a:t>
            </a:r>
            <a:r>
              <a:rPr lang="en-CA" i="1" dirty="0"/>
              <a:t>OurSCHOOL Student Survey</a:t>
            </a:r>
            <a:r>
              <a:rPr lang="en-CA" dirty="0"/>
              <a:t>, 2018-19</a:t>
            </a:r>
          </a:p>
        </p:txBody>
      </p:sp>
    </p:spTree>
    <p:extLst>
      <p:ext uri="{BB962C8B-B14F-4D97-AF65-F5344CB8AC3E}">
        <p14:creationId xmlns:p14="http://schemas.microsoft.com/office/powerpoint/2010/main" val="2311237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275427-9B3B-447C-A0B3-F199C0B5C393}"/>
              </a:ext>
            </a:extLst>
          </p:cNvPr>
          <p:cNvSpPr>
            <a:spLocks noGrp="1"/>
          </p:cNvSpPr>
          <p:nvPr>
            <p:ph type="title"/>
          </p:nvPr>
        </p:nvSpPr>
        <p:spPr/>
        <p:txBody>
          <a:bodyPr/>
          <a:lstStyle/>
          <a:p>
            <a:r>
              <a:rPr lang="en-CA" dirty="0"/>
              <a:t>Assessment Program Contextual Questions</a:t>
            </a:r>
          </a:p>
        </p:txBody>
      </p:sp>
      <p:sp>
        <p:nvSpPr>
          <p:cNvPr id="3" name="Espace réservé du contenu 2">
            <a:extLst>
              <a:ext uri="{FF2B5EF4-FFF2-40B4-BE49-F238E27FC236}">
                <a16:creationId xmlns:a16="http://schemas.microsoft.com/office/drawing/2014/main" id="{8A2DEFB2-D541-4080-8F72-9299E97ACDB5}"/>
              </a:ext>
            </a:extLst>
          </p:cNvPr>
          <p:cNvSpPr>
            <a:spLocks noGrp="1"/>
          </p:cNvSpPr>
          <p:nvPr>
            <p:ph idx="1"/>
          </p:nvPr>
        </p:nvSpPr>
        <p:spPr>
          <a:xfrm>
            <a:off x="457199" y="1229362"/>
            <a:ext cx="8077200" cy="4419600"/>
          </a:xfrm>
        </p:spPr>
        <p:txBody>
          <a:bodyPr>
            <a:normAutofit/>
          </a:bodyPr>
          <a:lstStyle/>
          <a:p>
            <a:pPr>
              <a:buFont typeface="Wingdings" panose="05000000000000000000" pitchFamily="2" charset="2"/>
              <a:buChar char="§"/>
            </a:pPr>
            <a:r>
              <a:rPr lang="en-CA" sz="2000" dirty="0"/>
              <a:t>18 survey questions are included in the assessment booklets for Grades 4, 6, &amp; 10</a:t>
            </a:r>
          </a:p>
          <a:p>
            <a:pPr>
              <a:buFont typeface="Wingdings" panose="05000000000000000000" pitchFamily="2" charset="2"/>
              <a:buChar char="§"/>
            </a:pPr>
            <a:r>
              <a:rPr lang="en-CA" sz="2000" dirty="0"/>
              <a:t>These were adapted from the PISA contextual survey, selected for their relatively strong correlation with math performance</a:t>
            </a:r>
          </a:p>
          <a:p>
            <a:pPr>
              <a:buFont typeface="Wingdings" panose="05000000000000000000" pitchFamily="2" charset="2"/>
              <a:buChar char="§"/>
            </a:pPr>
            <a:r>
              <a:rPr lang="en-CA" sz="2000" dirty="0"/>
              <a:t>They cover 4 domains:</a:t>
            </a:r>
          </a:p>
          <a:p>
            <a:pPr marL="738188">
              <a:buFont typeface="Arial" panose="020B0604020202020204" pitchFamily="34" charset="0"/>
              <a:buChar char="―"/>
            </a:pPr>
            <a:r>
              <a:rPr lang="en-CA" sz="2000" b="1" dirty="0"/>
              <a:t>Student self-perception </a:t>
            </a:r>
            <a:r>
              <a:rPr lang="en-CA" sz="2000" dirty="0"/>
              <a:t>(e.g., I understand things quickly.)</a:t>
            </a:r>
          </a:p>
          <a:p>
            <a:pPr marL="738188">
              <a:buFont typeface="Arial" panose="020B0604020202020204" pitchFamily="34" charset="0"/>
              <a:buChar char="―"/>
            </a:pPr>
            <a:r>
              <a:rPr lang="en-CA" sz="2000" b="1" dirty="0"/>
              <a:t>Learning environment </a:t>
            </a:r>
            <a:r>
              <a:rPr lang="en-CA" sz="2000" dirty="0"/>
              <a:t>(e.g., The teacher tells us at the beginning of the lesson what we should know by the end of the lesson.)</a:t>
            </a:r>
          </a:p>
          <a:p>
            <a:pPr marL="738188">
              <a:buFont typeface="Arial" panose="020B0604020202020204" pitchFamily="34" charset="0"/>
              <a:buChar char="―"/>
            </a:pPr>
            <a:r>
              <a:rPr lang="en-CA" sz="2000" b="1" dirty="0"/>
              <a:t>Student personal characteristics </a:t>
            </a:r>
            <a:r>
              <a:rPr lang="en-CA" sz="2000" dirty="0"/>
              <a:t>(e.g., number of times late for school)</a:t>
            </a:r>
          </a:p>
          <a:p>
            <a:pPr marL="738188">
              <a:buFont typeface="Arial" panose="020B0604020202020204" pitchFamily="34" charset="0"/>
              <a:buChar char="―"/>
            </a:pPr>
            <a:r>
              <a:rPr lang="en-CA" sz="2000" b="1" dirty="0"/>
              <a:t>Socio-economic status </a:t>
            </a:r>
            <a:r>
              <a:rPr lang="en-CA" sz="2000" dirty="0"/>
              <a:t>(e.g., number of books in home)</a:t>
            </a:r>
          </a:p>
        </p:txBody>
      </p:sp>
    </p:spTree>
    <p:extLst>
      <p:ext uri="{BB962C8B-B14F-4D97-AF65-F5344CB8AC3E}">
        <p14:creationId xmlns:p14="http://schemas.microsoft.com/office/powerpoint/2010/main" val="7335314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275427-9B3B-447C-A0B3-F199C0B5C393}"/>
              </a:ext>
            </a:extLst>
          </p:cNvPr>
          <p:cNvSpPr>
            <a:spLocks noGrp="1"/>
          </p:cNvSpPr>
          <p:nvPr>
            <p:ph type="title"/>
          </p:nvPr>
        </p:nvSpPr>
        <p:spPr/>
        <p:txBody>
          <a:bodyPr/>
          <a:lstStyle/>
          <a:p>
            <a:r>
              <a:rPr lang="en-CA" dirty="0"/>
              <a:t>Assessment Program Contextual Questions</a:t>
            </a:r>
            <a:br>
              <a:rPr lang="en-CA" dirty="0"/>
            </a:br>
            <a:r>
              <a:rPr lang="en-CA" i="1" dirty="0"/>
              <a:t>Highest Correlations with Grade 10 Math Achievement </a:t>
            </a:r>
          </a:p>
        </p:txBody>
      </p:sp>
      <p:sp>
        <p:nvSpPr>
          <p:cNvPr id="3" name="Espace réservé du contenu 2">
            <a:extLst>
              <a:ext uri="{FF2B5EF4-FFF2-40B4-BE49-F238E27FC236}">
                <a16:creationId xmlns:a16="http://schemas.microsoft.com/office/drawing/2014/main" id="{8A2DEFB2-D541-4080-8F72-9299E97ACDB5}"/>
              </a:ext>
            </a:extLst>
          </p:cNvPr>
          <p:cNvSpPr>
            <a:spLocks noGrp="1"/>
          </p:cNvSpPr>
          <p:nvPr>
            <p:ph idx="1"/>
          </p:nvPr>
        </p:nvSpPr>
        <p:spPr>
          <a:xfrm>
            <a:off x="457200" y="1828800"/>
            <a:ext cx="8077200" cy="4267200"/>
          </a:xfrm>
        </p:spPr>
        <p:txBody>
          <a:bodyPr>
            <a:normAutofit/>
          </a:bodyPr>
          <a:lstStyle/>
          <a:p>
            <a:pPr marL="0" indent="0">
              <a:buNone/>
            </a:pPr>
            <a:r>
              <a:rPr lang="en-CA" sz="1600" dirty="0"/>
              <a:t>Q503 - I like to solve hard problems (+0.491)</a:t>
            </a:r>
          </a:p>
          <a:p>
            <a:pPr marL="0" indent="0">
              <a:buNone/>
            </a:pPr>
            <a:r>
              <a:rPr lang="en-CA" sz="1600" dirty="0"/>
              <a:t>Q501 - I understand things quickly (+0.465)</a:t>
            </a:r>
          </a:p>
          <a:p>
            <a:pPr marL="0" indent="0">
              <a:buNone/>
            </a:pPr>
            <a:r>
              <a:rPr lang="en-CA" sz="1600" dirty="0"/>
              <a:t>Q520 - Do the adults you live with have a university degree? (+0.122)</a:t>
            </a:r>
          </a:p>
          <a:p>
            <a:pPr marL="0" indent="0">
              <a:buNone/>
            </a:pPr>
            <a:r>
              <a:rPr lang="en-CA" sz="1600" dirty="0"/>
              <a:t>Q515 - How many books in your home? (+0.273)</a:t>
            </a:r>
          </a:p>
          <a:p>
            <a:pPr marL="0" indent="0">
              <a:buNone/>
            </a:pPr>
            <a:r>
              <a:rPr lang="en-CA" sz="1600" dirty="0"/>
              <a:t>Q502 - I can easily make connections between facts (+0.434)</a:t>
            </a:r>
          </a:p>
          <a:p>
            <a:pPr marL="0" indent="0">
              <a:buNone/>
            </a:pPr>
            <a:r>
              <a:rPr lang="en-CA" sz="1600" dirty="0"/>
              <a:t>Q513 - Teacher asks us to explain our steps for answers/what info. we used (+0.133)</a:t>
            </a:r>
          </a:p>
          <a:p>
            <a:pPr marL="0" indent="0">
              <a:buNone/>
            </a:pPr>
            <a:r>
              <a:rPr lang="en-CA" sz="1600" dirty="0"/>
              <a:t>Q514 - In the last two weeks, how many times were you late for school? (+0.149)</a:t>
            </a:r>
          </a:p>
          <a:p>
            <a:pPr marL="0" indent="0">
              <a:buNone/>
            </a:pPr>
            <a:r>
              <a:rPr lang="en-CA" sz="1600" dirty="0"/>
              <a:t>Q517 - How many computers in your home? (+0.206)</a:t>
            </a:r>
          </a:p>
          <a:p>
            <a:endParaRPr lang="en-CA" sz="1600" dirty="0"/>
          </a:p>
          <a:p>
            <a:pPr marL="0" indent="0">
              <a:buNone/>
            </a:pPr>
            <a:r>
              <a:rPr lang="en-CA" sz="1600" dirty="0"/>
              <a:t>All other items have either negative or no correlation.</a:t>
            </a:r>
          </a:p>
          <a:p>
            <a:endParaRPr lang="en-CA" sz="1500" dirty="0"/>
          </a:p>
        </p:txBody>
      </p:sp>
      <p:sp>
        <p:nvSpPr>
          <p:cNvPr id="4" name="TextBox 3">
            <a:extLst>
              <a:ext uri="{FF2B5EF4-FFF2-40B4-BE49-F238E27FC236}">
                <a16:creationId xmlns:a16="http://schemas.microsoft.com/office/drawing/2014/main" id="{8D1748E2-F10E-4340-9872-935622A25305}"/>
              </a:ext>
            </a:extLst>
          </p:cNvPr>
          <p:cNvSpPr txBox="1"/>
          <p:nvPr/>
        </p:nvSpPr>
        <p:spPr>
          <a:xfrm>
            <a:off x="437356" y="5181600"/>
            <a:ext cx="8116887" cy="646331"/>
          </a:xfrm>
          <a:prstGeom prst="rect">
            <a:avLst/>
          </a:prstGeom>
          <a:noFill/>
        </p:spPr>
        <p:txBody>
          <a:bodyPr wrap="square" rtlCol="0">
            <a:spAutoFit/>
          </a:bodyPr>
          <a:lstStyle/>
          <a:p>
            <a:r>
              <a:rPr lang="en-CA" dirty="0"/>
              <a:t>Source: NB Provincial Assessment Program Grade 10 </a:t>
            </a:r>
            <a:r>
              <a:rPr lang="en-CA" i="1" dirty="0"/>
              <a:t>Contextual Survey</a:t>
            </a:r>
            <a:r>
              <a:rPr lang="en-CA" dirty="0"/>
              <a:t>, 2018-19</a:t>
            </a:r>
          </a:p>
        </p:txBody>
      </p:sp>
    </p:spTree>
    <p:extLst>
      <p:ext uri="{BB962C8B-B14F-4D97-AF65-F5344CB8AC3E}">
        <p14:creationId xmlns:p14="http://schemas.microsoft.com/office/powerpoint/2010/main" val="1866307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15F750C-A60F-4B5E-BBA0-A8E2F2237A9D}"/>
              </a:ext>
            </a:extLst>
          </p:cNvPr>
          <p:cNvPicPr>
            <a:picLocks noChangeAspect="1"/>
          </p:cNvPicPr>
          <p:nvPr/>
        </p:nvPicPr>
        <p:blipFill>
          <a:blip r:embed="rId3"/>
          <a:stretch>
            <a:fillRect/>
          </a:stretch>
        </p:blipFill>
        <p:spPr>
          <a:xfrm>
            <a:off x="0" y="804446"/>
            <a:ext cx="8730337" cy="5117142"/>
          </a:xfrm>
          <a:prstGeom prst="rect">
            <a:avLst/>
          </a:prstGeom>
        </p:spPr>
      </p:pic>
      <p:sp>
        <p:nvSpPr>
          <p:cNvPr id="3" name="Title 1">
            <a:extLst>
              <a:ext uri="{FF2B5EF4-FFF2-40B4-BE49-F238E27FC236}">
                <a16:creationId xmlns:a16="http://schemas.microsoft.com/office/drawing/2014/main" id="{B119CD60-AFF4-43B1-8B92-771947123973}"/>
              </a:ext>
            </a:extLst>
          </p:cNvPr>
          <p:cNvSpPr txBox="1">
            <a:spLocks/>
          </p:cNvSpPr>
          <p:nvPr/>
        </p:nvSpPr>
        <p:spPr>
          <a:xfrm>
            <a:off x="417513" y="328613"/>
            <a:ext cx="8116887" cy="814387"/>
          </a:xfrm>
          <a:prstGeom prst="rect">
            <a:avLst/>
          </a:prstGeom>
        </p:spPr>
        <p:txBody>
          <a:bodyPr/>
          <a:lstStyle>
            <a:lvl1pPr algn="l" rtl="0" eaLnBrk="0" fontAlgn="base" hangingPunct="0">
              <a:spcBef>
                <a:spcPct val="0"/>
              </a:spcBef>
              <a:spcAft>
                <a:spcPct val="0"/>
              </a:spcAft>
              <a:defRPr sz="2800" b="1">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a:lstStyle>
          <a:p>
            <a:r>
              <a:rPr lang="en-CA" kern="0" dirty="0"/>
              <a:t>Grade 10 Student Perceptions</a:t>
            </a:r>
          </a:p>
        </p:txBody>
      </p:sp>
    </p:spTree>
    <p:extLst>
      <p:ext uri="{BB962C8B-B14F-4D97-AF65-F5344CB8AC3E}">
        <p14:creationId xmlns:p14="http://schemas.microsoft.com/office/powerpoint/2010/main" val="377142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sz="2800" dirty="0"/>
              <a:t>Updates continued</a:t>
            </a:r>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pPr marL="0" indent="0">
              <a:spcBef>
                <a:spcPts val="0"/>
              </a:spcBef>
              <a:spcAft>
                <a:spcPts val="1800"/>
              </a:spcAft>
              <a:buNone/>
            </a:pPr>
            <a:r>
              <a:rPr lang="en-CA" dirty="0">
                <a:solidFill>
                  <a:schemeClr val="tx1"/>
                </a:solidFill>
              </a:rPr>
              <a:t>IMPACT of Grade 6 changes: </a:t>
            </a:r>
          </a:p>
          <a:p>
            <a:pPr lvl="1">
              <a:spcBef>
                <a:spcPts val="0"/>
              </a:spcBef>
              <a:spcAft>
                <a:spcPts val="1800"/>
              </a:spcAft>
              <a:buFont typeface="Arial" panose="020B0604020202020204" pitchFamily="34" charset="0"/>
              <a:buChar char="•"/>
            </a:pPr>
            <a:r>
              <a:rPr lang="en-CA" dirty="0">
                <a:solidFill>
                  <a:schemeClr val="tx1"/>
                </a:solidFill>
              </a:rPr>
              <a:t>2018-19 is the new baseline; comparison with the previous three years is not appropriate</a:t>
            </a:r>
          </a:p>
          <a:p>
            <a:pPr lvl="1">
              <a:spcBef>
                <a:spcPts val="0"/>
              </a:spcBef>
              <a:spcAft>
                <a:spcPts val="1800"/>
              </a:spcAft>
              <a:buFont typeface="Arial" panose="020B0604020202020204" pitchFamily="34" charset="0"/>
              <a:buChar char="•"/>
            </a:pPr>
            <a:r>
              <a:rPr lang="en-CA" dirty="0">
                <a:solidFill>
                  <a:schemeClr val="tx1"/>
                </a:solidFill>
              </a:rPr>
              <a:t>Despite parameter changes, an attempt was made to apply the former analysis methodology to this year’s data. </a:t>
            </a:r>
          </a:p>
          <a:p>
            <a:pPr lvl="1">
              <a:spcBef>
                <a:spcPts val="0"/>
              </a:spcBef>
              <a:spcAft>
                <a:spcPts val="1800"/>
              </a:spcAft>
              <a:buFont typeface="Arial" panose="020B0604020202020204" pitchFamily="34" charset="0"/>
              <a:buChar char="•"/>
            </a:pPr>
            <a:r>
              <a:rPr lang="en-CA" dirty="0">
                <a:solidFill>
                  <a:schemeClr val="tx1"/>
                </a:solidFill>
              </a:rPr>
              <a:t>It appears that mathematics and science results improved substantially, </a:t>
            </a:r>
            <a:r>
              <a:rPr lang="en-CA" dirty="0" err="1">
                <a:solidFill>
                  <a:schemeClr val="tx1"/>
                </a:solidFill>
              </a:rPr>
              <a:t>PIF</a:t>
            </a:r>
            <a:r>
              <a:rPr lang="en-CA" dirty="0">
                <a:solidFill>
                  <a:schemeClr val="tx1"/>
                </a:solidFill>
              </a:rPr>
              <a:t> reading declined, and English and Early and Late FI reading success rates would have remained similar to 2017-18.</a:t>
            </a:r>
          </a:p>
          <a:p>
            <a:pPr lvl="0"/>
            <a:endParaRPr lang="en-CA" dirty="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741211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CBA747D-6696-471F-9898-B8679FC3B200}"/>
              </a:ext>
            </a:extLst>
          </p:cNvPr>
          <p:cNvPicPr>
            <a:picLocks noChangeAspect="1"/>
          </p:cNvPicPr>
          <p:nvPr/>
        </p:nvPicPr>
        <p:blipFill>
          <a:blip r:embed="rId3"/>
          <a:stretch>
            <a:fillRect/>
          </a:stretch>
        </p:blipFill>
        <p:spPr>
          <a:xfrm>
            <a:off x="-6324" y="804446"/>
            <a:ext cx="8493664" cy="5291554"/>
          </a:xfrm>
          <a:prstGeom prst="rect">
            <a:avLst/>
          </a:prstGeom>
        </p:spPr>
      </p:pic>
      <p:sp>
        <p:nvSpPr>
          <p:cNvPr id="4" name="Title 1">
            <a:extLst>
              <a:ext uri="{FF2B5EF4-FFF2-40B4-BE49-F238E27FC236}">
                <a16:creationId xmlns:a16="http://schemas.microsoft.com/office/drawing/2014/main" id="{4171A82D-CE1C-4965-8305-D0D469ECCE5F}"/>
              </a:ext>
            </a:extLst>
          </p:cNvPr>
          <p:cNvSpPr txBox="1">
            <a:spLocks/>
          </p:cNvSpPr>
          <p:nvPr/>
        </p:nvSpPr>
        <p:spPr>
          <a:xfrm>
            <a:off x="417513" y="328613"/>
            <a:ext cx="8116887" cy="814387"/>
          </a:xfrm>
          <a:prstGeom prst="rect">
            <a:avLst/>
          </a:prstGeom>
        </p:spPr>
        <p:txBody>
          <a:bodyPr/>
          <a:lstStyle>
            <a:lvl1pPr algn="l" rtl="0" eaLnBrk="0" fontAlgn="base" hangingPunct="0">
              <a:spcBef>
                <a:spcPct val="0"/>
              </a:spcBef>
              <a:spcAft>
                <a:spcPct val="0"/>
              </a:spcAft>
              <a:defRPr sz="2800" b="1">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a:lstStyle>
          <a:p>
            <a:r>
              <a:rPr lang="en-CA" kern="0" dirty="0"/>
              <a:t>Grade 10 Student Perceptions</a:t>
            </a:r>
          </a:p>
        </p:txBody>
      </p:sp>
    </p:spTree>
    <p:extLst>
      <p:ext uri="{BB962C8B-B14F-4D97-AF65-F5344CB8AC3E}">
        <p14:creationId xmlns:p14="http://schemas.microsoft.com/office/powerpoint/2010/main" val="565793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86B2896-2C4A-4BD4-9850-3CD000E32B74}"/>
              </a:ext>
            </a:extLst>
          </p:cNvPr>
          <p:cNvPicPr>
            <a:picLocks noChangeAspect="1"/>
          </p:cNvPicPr>
          <p:nvPr/>
        </p:nvPicPr>
        <p:blipFill>
          <a:blip r:embed="rId3"/>
          <a:stretch>
            <a:fillRect/>
          </a:stretch>
        </p:blipFill>
        <p:spPr>
          <a:xfrm>
            <a:off x="36342" y="914400"/>
            <a:ext cx="8806418" cy="4876800"/>
          </a:xfrm>
          <a:prstGeom prst="rect">
            <a:avLst/>
          </a:prstGeom>
        </p:spPr>
      </p:pic>
      <p:sp>
        <p:nvSpPr>
          <p:cNvPr id="5" name="Title 1">
            <a:extLst>
              <a:ext uri="{FF2B5EF4-FFF2-40B4-BE49-F238E27FC236}">
                <a16:creationId xmlns:a16="http://schemas.microsoft.com/office/drawing/2014/main" id="{03589654-B027-4E83-84B2-969471F55D16}"/>
              </a:ext>
            </a:extLst>
          </p:cNvPr>
          <p:cNvSpPr txBox="1">
            <a:spLocks/>
          </p:cNvSpPr>
          <p:nvPr/>
        </p:nvSpPr>
        <p:spPr>
          <a:xfrm>
            <a:off x="417513" y="328613"/>
            <a:ext cx="8116887" cy="814387"/>
          </a:xfrm>
          <a:prstGeom prst="rect">
            <a:avLst/>
          </a:prstGeom>
        </p:spPr>
        <p:txBody>
          <a:bodyPr/>
          <a:lstStyle>
            <a:lvl1pPr algn="l" rtl="0" eaLnBrk="0" fontAlgn="base" hangingPunct="0">
              <a:spcBef>
                <a:spcPct val="0"/>
              </a:spcBef>
              <a:spcAft>
                <a:spcPct val="0"/>
              </a:spcAft>
              <a:defRPr sz="2800" b="1">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a:lstStyle>
          <a:p>
            <a:r>
              <a:rPr lang="en-CA" kern="0" dirty="0"/>
              <a:t>Grade 10 Student Perceptions</a:t>
            </a:r>
          </a:p>
        </p:txBody>
      </p:sp>
    </p:spTree>
    <p:extLst>
      <p:ext uri="{BB962C8B-B14F-4D97-AF65-F5344CB8AC3E}">
        <p14:creationId xmlns:p14="http://schemas.microsoft.com/office/powerpoint/2010/main" val="1441545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4494A4A-D444-4711-8334-1B8F292351C3}"/>
              </a:ext>
            </a:extLst>
          </p:cNvPr>
          <p:cNvPicPr>
            <a:picLocks noChangeAspect="1"/>
          </p:cNvPicPr>
          <p:nvPr/>
        </p:nvPicPr>
        <p:blipFill>
          <a:blip r:embed="rId3"/>
          <a:stretch>
            <a:fillRect/>
          </a:stretch>
        </p:blipFill>
        <p:spPr>
          <a:xfrm>
            <a:off x="1981200" y="857249"/>
            <a:ext cx="4343400" cy="5193777"/>
          </a:xfrm>
          <a:prstGeom prst="rect">
            <a:avLst/>
          </a:prstGeom>
        </p:spPr>
      </p:pic>
      <p:sp>
        <p:nvSpPr>
          <p:cNvPr id="4" name="Title 1">
            <a:extLst>
              <a:ext uri="{FF2B5EF4-FFF2-40B4-BE49-F238E27FC236}">
                <a16:creationId xmlns:a16="http://schemas.microsoft.com/office/drawing/2014/main" id="{E5E3BE33-27AA-428C-A299-F7AF6CD94967}"/>
              </a:ext>
            </a:extLst>
          </p:cNvPr>
          <p:cNvSpPr txBox="1">
            <a:spLocks/>
          </p:cNvSpPr>
          <p:nvPr/>
        </p:nvSpPr>
        <p:spPr>
          <a:xfrm>
            <a:off x="417513" y="328613"/>
            <a:ext cx="8116887" cy="814387"/>
          </a:xfrm>
          <a:prstGeom prst="rect">
            <a:avLst/>
          </a:prstGeom>
        </p:spPr>
        <p:txBody>
          <a:bodyPr/>
          <a:lstStyle>
            <a:lvl1pPr algn="l" rtl="0" eaLnBrk="0" fontAlgn="base" hangingPunct="0">
              <a:spcBef>
                <a:spcPct val="0"/>
              </a:spcBef>
              <a:spcAft>
                <a:spcPct val="0"/>
              </a:spcAft>
              <a:defRPr sz="2800" b="1">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a:lstStyle>
          <a:p>
            <a:r>
              <a:rPr lang="en-CA" kern="0" dirty="0"/>
              <a:t>Grade 10 Student Perceptions</a:t>
            </a:r>
          </a:p>
        </p:txBody>
      </p:sp>
    </p:spTree>
    <p:extLst>
      <p:ext uri="{BB962C8B-B14F-4D97-AF65-F5344CB8AC3E}">
        <p14:creationId xmlns:p14="http://schemas.microsoft.com/office/powerpoint/2010/main" val="3668321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FF028FF-7A6E-4889-B768-A530A6616562}"/>
              </a:ext>
            </a:extLst>
          </p:cNvPr>
          <p:cNvPicPr>
            <a:picLocks noChangeAspect="1"/>
          </p:cNvPicPr>
          <p:nvPr/>
        </p:nvPicPr>
        <p:blipFill>
          <a:blip r:embed="rId3"/>
          <a:stretch>
            <a:fillRect/>
          </a:stretch>
        </p:blipFill>
        <p:spPr>
          <a:xfrm>
            <a:off x="171158" y="1497163"/>
            <a:ext cx="8692036" cy="3913037"/>
          </a:xfrm>
          <a:prstGeom prst="rect">
            <a:avLst/>
          </a:prstGeom>
        </p:spPr>
      </p:pic>
      <p:sp>
        <p:nvSpPr>
          <p:cNvPr id="4" name="Title 1">
            <a:extLst>
              <a:ext uri="{FF2B5EF4-FFF2-40B4-BE49-F238E27FC236}">
                <a16:creationId xmlns:a16="http://schemas.microsoft.com/office/drawing/2014/main" id="{C607AE4D-969A-46B1-BD46-8132D14965BF}"/>
              </a:ext>
            </a:extLst>
          </p:cNvPr>
          <p:cNvSpPr txBox="1">
            <a:spLocks/>
          </p:cNvSpPr>
          <p:nvPr/>
        </p:nvSpPr>
        <p:spPr>
          <a:xfrm>
            <a:off x="417513" y="328613"/>
            <a:ext cx="8116887" cy="814387"/>
          </a:xfrm>
          <a:prstGeom prst="rect">
            <a:avLst/>
          </a:prstGeom>
        </p:spPr>
        <p:txBody>
          <a:bodyPr/>
          <a:lstStyle>
            <a:lvl1pPr algn="l" rtl="0" eaLnBrk="0" fontAlgn="base" hangingPunct="0">
              <a:spcBef>
                <a:spcPct val="0"/>
              </a:spcBef>
              <a:spcAft>
                <a:spcPct val="0"/>
              </a:spcAft>
              <a:defRPr sz="2800" b="1">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a:lstStyle>
          <a:p>
            <a:r>
              <a:rPr lang="en-CA" kern="0" dirty="0"/>
              <a:t>Grade 10 Student Perceptions</a:t>
            </a:r>
          </a:p>
        </p:txBody>
      </p:sp>
    </p:spTree>
    <p:extLst>
      <p:ext uri="{BB962C8B-B14F-4D97-AF65-F5344CB8AC3E}">
        <p14:creationId xmlns:p14="http://schemas.microsoft.com/office/powerpoint/2010/main" val="585962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48AB7-49EC-4C05-90E3-06EF3B7AFA6C}"/>
              </a:ext>
            </a:extLst>
          </p:cNvPr>
          <p:cNvPicPr>
            <a:picLocks noChangeAspect="1"/>
          </p:cNvPicPr>
          <p:nvPr/>
        </p:nvPicPr>
        <p:blipFill>
          <a:blip r:embed="rId2"/>
          <a:stretch>
            <a:fillRect/>
          </a:stretch>
        </p:blipFill>
        <p:spPr>
          <a:xfrm>
            <a:off x="443213" y="381000"/>
            <a:ext cx="8014987" cy="5562600"/>
          </a:xfrm>
          <a:prstGeom prst="rect">
            <a:avLst/>
          </a:prstGeom>
          <a:effectLst>
            <a:softEdge rad="635000"/>
          </a:effectLst>
        </p:spPr>
      </p:pic>
      <p:sp>
        <p:nvSpPr>
          <p:cNvPr id="7" name="Title 6">
            <a:extLst>
              <a:ext uri="{FF2B5EF4-FFF2-40B4-BE49-F238E27FC236}">
                <a16:creationId xmlns:a16="http://schemas.microsoft.com/office/drawing/2014/main" id="{8C9ED860-4FBE-4A2E-BD67-91C088BC60EF}"/>
              </a:ext>
            </a:extLst>
          </p:cNvPr>
          <p:cNvSpPr>
            <a:spLocks noGrp="1"/>
          </p:cNvSpPr>
          <p:nvPr>
            <p:ph type="title"/>
          </p:nvPr>
        </p:nvSpPr>
        <p:spPr>
          <a:xfrm>
            <a:off x="685800" y="4191000"/>
            <a:ext cx="7772400" cy="1362075"/>
          </a:xfrm>
        </p:spPr>
        <p:txBody>
          <a:bodyPr/>
          <a:lstStyle/>
          <a:p>
            <a:r>
              <a:rPr lang="en-CA" dirty="0"/>
              <a:t>Selected graphs for district use if desired</a:t>
            </a:r>
          </a:p>
        </p:txBody>
      </p:sp>
    </p:spTree>
    <p:extLst>
      <p:ext uri="{BB962C8B-B14F-4D97-AF65-F5344CB8AC3E}">
        <p14:creationId xmlns:p14="http://schemas.microsoft.com/office/powerpoint/2010/main" val="3145275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74A3A3-D61E-499B-B0CF-C5C16093C4CD}"/>
              </a:ext>
            </a:extLst>
          </p:cNvPr>
          <p:cNvSpPr>
            <a:spLocks noGrp="1"/>
          </p:cNvSpPr>
          <p:nvPr>
            <p:ph type="title"/>
          </p:nvPr>
        </p:nvSpPr>
        <p:spPr>
          <a:xfrm>
            <a:off x="417513" y="328613"/>
            <a:ext cx="8116887" cy="814387"/>
          </a:xfrm>
        </p:spPr>
        <p:txBody>
          <a:bodyPr/>
          <a:lstStyle/>
          <a:p>
            <a:r>
              <a:rPr lang="en-CA" dirty="0"/>
              <a:t>EYE-DA Over Time in NB and ASD-N</a:t>
            </a:r>
          </a:p>
        </p:txBody>
      </p:sp>
      <p:graphicFrame>
        <p:nvGraphicFramePr>
          <p:cNvPr id="6" name="Content Placeholder 5">
            <a:extLst>
              <a:ext uri="{FF2B5EF4-FFF2-40B4-BE49-F238E27FC236}">
                <a16:creationId xmlns:a16="http://schemas.microsoft.com/office/drawing/2014/main" id="{5310E0DA-1A68-4DE4-A901-FF19117B9319}"/>
              </a:ext>
            </a:extLst>
          </p:cNvPr>
          <p:cNvGraphicFramePr>
            <a:graphicFrameLocks noGrp="1"/>
          </p:cNvGraphicFramePr>
          <p:nvPr>
            <p:ph idx="1"/>
          </p:nvPr>
        </p:nvGraphicFramePr>
        <p:xfrm>
          <a:off x="457200" y="1371600"/>
          <a:ext cx="80772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9352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74A3A3-D61E-499B-B0CF-C5C16093C4CD}"/>
              </a:ext>
            </a:extLst>
          </p:cNvPr>
          <p:cNvSpPr>
            <a:spLocks noGrp="1"/>
          </p:cNvSpPr>
          <p:nvPr>
            <p:ph type="title"/>
          </p:nvPr>
        </p:nvSpPr>
        <p:spPr>
          <a:xfrm>
            <a:off x="417513" y="328613"/>
            <a:ext cx="8116887" cy="814387"/>
          </a:xfrm>
        </p:spPr>
        <p:txBody>
          <a:bodyPr/>
          <a:lstStyle/>
          <a:p>
            <a:r>
              <a:rPr lang="en-CA" dirty="0"/>
              <a:t>EYE-DA Over Time in NB and ASD-E</a:t>
            </a:r>
          </a:p>
        </p:txBody>
      </p:sp>
      <p:graphicFrame>
        <p:nvGraphicFramePr>
          <p:cNvPr id="7" name="Content Placeholder 6">
            <a:extLst>
              <a:ext uri="{FF2B5EF4-FFF2-40B4-BE49-F238E27FC236}">
                <a16:creationId xmlns:a16="http://schemas.microsoft.com/office/drawing/2014/main" id="{76D27637-3452-4DEF-890A-6B6805CD3CA5}"/>
              </a:ext>
            </a:extLst>
          </p:cNvPr>
          <p:cNvGraphicFramePr>
            <a:graphicFrameLocks noGrp="1"/>
          </p:cNvGraphicFramePr>
          <p:nvPr>
            <p:ph idx="1"/>
          </p:nvPr>
        </p:nvGraphicFramePr>
        <p:xfrm>
          <a:off x="457200" y="1371600"/>
          <a:ext cx="80772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90519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74A3A3-D61E-499B-B0CF-C5C16093C4CD}"/>
              </a:ext>
            </a:extLst>
          </p:cNvPr>
          <p:cNvSpPr>
            <a:spLocks noGrp="1"/>
          </p:cNvSpPr>
          <p:nvPr>
            <p:ph type="title"/>
          </p:nvPr>
        </p:nvSpPr>
        <p:spPr>
          <a:xfrm>
            <a:off x="417513" y="328613"/>
            <a:ext cx="8116887" cy="814387"/>
          </a:xfrm>
        </p:spPr>
        <p:txBody>
          <a:bodyPr/>
          <a:lstStyle/>
          <a:p>
            <a:r>
              <a:rPr lang="en-CA" dirty="0"/>
              <a:t>EYE-DA Over Time in NB and ASD-S</a:t>
            </a:r>
          </a:p>
        </p:txBody>
      </p:sp>
      <p:graphicFrame>
        <p:nvGraphicFramePr>
          <p:cNvPr id="6" name="Content Placeholder 5">
            <a:extLst>
              <a:ext uri="{FF2B5EF4-FFF2-40B4-BE49-F238E27FC236}">
                <a16:creationId xmlns:a16="http://schemas.microsoft.com/office/drawing/2014/main" id="{592D1CE2-D989-4BF4-8D8D-7F047DEBD332}"/>
              </a:ext>
            </a:extLst>
          </p:cNvPr>
          <p:cNvGraphicFramePr>
            <a:graphicFrameLocks noGrp="1"/>
          </p:cNvGraphicFramePr>
          <p:nvPr>
            <p:ph idx="1"/>
          </p:nvPr>
        </p:nvGraphicFramePr>
        <p:xfrm>
          <a:off x="457200" y="1371600"/>
          <a:ext cx="80772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8213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74A3A3-D61E-499B-B0CF-C5C16093C4CD}"/>
              </a:ext>
            </a:extLst>
          </p:cNvPr>
          <p:cNvSpPr>
            <a:spLocks noGrp="1"/>
          </p:cNvSpPr>
          <p:nvPr>
            <p:ph type="title"/>
          </p:nvPr>
        </p:nvSpPr>
        <p:spPr>
          <a:xfrm>
            <a:off x="417513" y="328613"/>
            <a:ext cx="8116887" cy="814387"/>
          </a:xfrm>
        </p:spPr>
        <p:txBody>
          <a:bodyPr/>
          <a:lstStyle/>
          <a:p>
            <a:r>
              <a:rPr lang="en-CA" dirty="0"/>
              <a:t>EYE-DA Over Time in NB and ASD-W</a:t>
            </a:r>
          </a:p>
        </p:txBody>
      </p:sp>
      <p:graphicFrame>
        <p:nvGraphicFramePr>
          <p:cNvPr id="6" name="Content Placeholder 5">
            <a:extLst>
              <a:ext uri="{FF2B5EF4-FFF2-40B4-BE49-F238E27FC236}">
                <a16:creationId xmlns:a16="http://schemas.microsoft.com/office/drawing/2014/main" id="{B4C98BA1-E647-465E-B2DA-DDB4A9F9EFE8}"/>
              </a:ext>
            </a:extLst>
          </p:cNvPr>
          <p:cNvGraphicFramePr>
            <a:graphicFrameLocks noGrp="1"/>
          </p:cNvGraphicFramePr>
          <p:nvPr>
            <p:ph idx="1"/>
          </p:nvPr>
        </p:nvGraphicFramePr>
        <p:xfrm>
          <a:off x="457200" y="1371600"/>
          <a:ext cx="80772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26249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17513" y="328613"/>
            <a:ext cx="3087687" cy="814387"/>
          </a:xfrm>
        </p:spPr>
        <p:txBody>
          <a:bodyPr/>
          <a:lstStyle/>
          <a:p>
            <a:r>
              <a:rPr lang="en-CA" dirty="0"/>
              <a:t>ELPA – ASD-N</a:t>
            </a:r>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endParaRPr lang="en-CA" dirty="0"/>
          </a:p>
          <a:p>
            <a:endParaRPr lang="en-CA" dirty="0"/>
          </a:p>
        </p:txBody>
      </p:sp>
      <p:graphicFrame>
        <p:nvGraphicFramePr>
          <p:cNvPr id="6" name="Chart 5">
            <a:extLst>
              <a:ext uri="{FF2B5EF4-FFF2-40B4-BE49-F238E27FC236}">
                <a16:creationId xmlns:a16="http://schemas.microsoft.com/office/drawing/2014/main" id="{829523D9-F35B-4271-80E5-371D33531E53}"/>
              </a:ext>
            </a:extLst>
          </p:cNvPr>
          <p:cNvGraphicFramePr>
            <a:graphicFrameLocks/>
          </p:cNvGraphicFramePr>
          <p:nvPr>
            <p:extLst>
              <p:ext uri="{D42A27DB-BD31-4B8C-83A1-F6EECF244321}">
                <p14:modId xmlns:p14="http://schemas.microsoft.com/office/powerpoint/2010/main" val="3182420961"/>
              </p:ext>
            </p:extLst>
          </p:nvPr>
        </p:nvGraphicFramePr>
        <p:xfrm>
          <a:off x="3849687" y="350044"/>
          <a:ext cx="4724400" cy="26550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8702A83-076E-4461-A30C-867ED31AD068}"/>
              </a:ext>
            </a:extLst>
          </p:cNvPr>
          <p:cNvGraphicFramePr>
            <a:graphicFrameLocks/>
          </p:cNvGraphicFramePr>
          <p:nvPr>
            <p:extLst>
              <p:ext uri="{D42A27DB-BD31-4B8C-83A1-F6EECF244321}">
                <p14:modId xmlns:p14="http://schemas.microsoft.com/office/powerpoint/2010/main" val="2022252128"/>
              </p:ext>
            </p:extLst>
          </p:nvPr>
        </p:nvGraphicFramePr>
        <p:xfrm>
          <a:off x="296068" y="3276600"/>
          <a:ext cx="5952332"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115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sz="2800" dirty="0"/>
              <a:t>Updates continued</a:t>
            </a:r>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pPr lvl="0"/>
            <a:r>
              <a:rPr lang="en-CA" dirty="0">
                <a:solidFill>
                  <a:schemeClr val="tx1"/>
                </a:solidFill>
              </a:rPr>
              <a:t>“</a:t>
            </a:r>
            <a:r>
              <a:rPr lang="en-CA" i="1" dirty="0">
                <a:solidFill>
                  <a:schemeClr val="tx1"/>
                </a:solidFill>
              </a:rPr>
              <a:t>Did not Write”</a:t>
            </a:r>
            <a:r>
              <a:rPr lang="en-CA" dirty="0">
                <a:solidFill>
                  <a:schemeClr val="tx1"/>
                </a:solidFill>
              </a:rPr>
              <a:t> percentage is no longer included in calculating the % successful for any of the assessments (since we do not know how students would have performed) </a:t>
            </a:r>
          </a:p>
          <a:p>
            <a:pPr lvl="0"/>
            <a:endParaRPr lang="en-CA" dirty="0">
              <a:solidFill>
                <a:schemeClr val="tx1"/>
              </a:solidFill>
            </a:endParaRPr>
          </a:p>
          <a:p>
            <a:r>
              <a:rPr lang="en-CA" i="1" dirty="0">
                <a:solidFill>
                  <a:schemeClr val="tx1"/>
                </a:solidFill>
              </a:rPr>
              <a:t>“Exempt”</a:t>
            </a:r>
            <a:r>
              <a:rPr lang="en-CA" dirty="0">
                <a:solidFill>
                  <a:schemeClr val="tx1"/>
                </a:solidFill>
              </a:rPr>
              <a:t> continues to be counted as </a:t>
            </a:r>
            <a:r>
              <a:rPr lang="en-CA" i="1" dirty="0">
                <a:solidFill>
                  <a:schemeClr val="tx1"/>
                </a:solidFill>
              </a:rPr>
              <a:t>“Below Appropriate”</a:t>
            </a:r>
          </a:p>
          <a:p>
            <a:pPr marL="0" indent="0">
              <a:buNone/>
            </a:pPr>
            <a:endParaRPr lang="en-CA" i="1" dirty="0">
              <a:solidFill>
                <a:schemeClr val="tx1"/>
              </a:solidFill>
            </a:endParaRPr>
          </a:p>
          <a:p>
            <a:pPr marL="0" indent="0">
              <a:buNone/>
            </a:pPr>
            <a:r>
              <a:rPr lang="en-CA" i="1" dirty="0">
                <a:solidFill>
                  <a:schemeClr val="tx1"/>
                </a:solidFill>
              </a:rPr>
              <a:t>Notes: </a:t>
            </a:r>
          </a:p>
          <a:p>
            <a:pPr marL="0" indent="0">
              <a:buNone/>
            </a:pPr>
            <a:r>
              <a:rPr lang="en-CA" i="1" dirty="0">
                <a:solidFill>
                  <a:schemeClr val="tx1"/>
                </a:solidFill>
              </a:rPr>
              <a:t>%Successful” = Appropriate + Strong Achievement</a:t>
            </a:r>
          </a:p>
          <a:p>
            <a:pPr marL="0" indent="0">
              <a:buNone/>
            </a:pPr>
            <a:r>
              <a:rPr lang="en-CA" i="1" dirty="0">
                <a:solidFill>
                  <a:schemeClr val="tx1"/>
                </a:solidFill>
              </a:rPr>
              <a:t>Province = Anglophone sector unless otherwise stated</a:t>
            </a:r>
            <a:endParaRPr lang="en-CA" dirty="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28670998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dirty="0"/>
              <a:t>ELPA- ASD-E</a:t>
            </a:r>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endParaRPr lang="en-CA" dirty="0"/>
          </a:p>
          <a:p>
            <a:endParaRPr lang="en-CA" dirty="0"/>
          </a:p>
        </p:txBody>
      </p:sp>
      <p:graphicFrame>
        <p:nvGraphicFramePr>
          <p:cNvPr id="9" name="Chart 8">
            <a:extLst>
              <a:ext uri="{FF2B5EF4-FFF2-40B4-BE49-F238E27FC236}">
                <a16:creationId xmlns:a16="http://schemas.microsoft.com/office/drawing/2014/main" id="{5C96A01E-E722-434B-965B-12CCD42FE67B}"/>
              </a:ext>
            </a:extLst>
          </p:cNvPr>
          <p:cNvGraphicFramePr>
            <a:graphicFrameLocks/>
          </p:cNvGraphicFramePr>
          <p:nvPr>
            <p:extLst>
              <p:ext uri="{D42A27DB-BD31-4B8C-83A1-F6EECF244321}">
                <p14:modId xmlns:p14="http://schemas.microsoft.com/office/powerpoint/2010/main" val="3855363375"/>
              </p:ext>
            </p:extLst>
          </p:nvPr>
        </p:nvGraphicFramePr>
        <p:xfrm>
          <a:off x="3352799" y="341676"/>
          <a:ext cx="5029201"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6AE8D6C-475E-49AB-820B-082C63B9E755}"/>
              </a:ext>
            </a:extLst>
          </p:cNvPr>
          <p:cNvGraphicFramePr>
            <a:graphicFrameLocks/>
          </p:cNvGraphicFramePr>
          <p:nvPr>
            <p:extLst>
              <p:ext uri="{D42A27DB-BD31-4B8C-83A1-F6EECF244321}">
                <p14:modId xmlns:p14="http://schemas.microsoft.com/office/powerpoint/2010/main" val="4137835412"/>
              </p:ext>
            </p:extLst>
          </p:nvPr>
        </p:nvGraphicFramePr>
        <p:xfrm>
          <a:off x="457200" y="3200400"/>
          <a:ext cx="63246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59312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CA" dirty="0"/>
              <a:t>ELPA- ASD-S</a:t>
            </a:r>
          </a:p>
        </p:txBody>
      </p:sp>
      <p:sp>
        <p:nvSpPr>
          <p:cNvPr id="3" name="Content Placeholder 2">
            <a:extLst>
              <a:ext uri="{FF2B5EF4-FFF2-40B4-BE49-F238E27FC236}">
                <a16:creationId xmlns:a16="http://schemas.microsoft.com/office/drawing/2014/main" id="{A2D8B41D-FC93-463C-8E52-2E6730871A7B}"/>
              </a:ext>
            </a:extLst>
          </p:cNvPr>
          <p:cNvSpPr>
            <a:spLocks noGrp="1"/>
          </p:cNvSpPr>
          <p:nvPr>
            <p:ph idx="1"/>
          </p:nvPr>
        </p:nvSpPr>
        <p:spPr>
          <a:xfrm>
            <a:off x="457200" y="1066800"/>
            <a:ext cx="8077200" cy="4724400"/>
          </a:xfrm>
        </p:spPr>
        <p:txBody>
          <a:bodyPr/>
          <a:lstStyle/>
          <a:p>
            <a:endParaRPr lang="en-CA" dirty="0"/>
          </a:p>
          <a:p>
            <a:endParaRPr lang="en-CA" dirty="0"/>
          </a:p>
        </p:txBody>
      </p:sp>
      <p:graphicFrame>
        <p:nvGraphicFramePr>
          <p:cNvPr id="4" name="Chart 3">
            <a:extLst>
              <a:ext uri="{FF2B5EF4-FFF2-40B4-BE49-F238E27FC236}">
                <a16:creationId xmlns:a16="http://schemas.microsoft.com/office/drawing/2014/main" id="{758D8FF7-EAFD-4BA4-9BD6-48CEFF9533AA}"/>
              </a:ext>
            </a:extLst>
          </p:cNvPr>
          <p:cNvGraphicFramePr>
            <a:graphicFrameLocks/>
          </p:cNvGraphicFramePr>
          <p:nvPr>
            <p:extLst>
              <p:ext uri="{D42A27DB-BD31-4B8C-83A1-F6EECF244321}">
                <p14:modId xmlns:p14="http://schemas.microsoft.com/office/powerpoint/2010/main" val="3961453494"/>
              </p:ext>
            </p:extLst>
          </p:nvPr>
        </p:nvGraphicFramePr>
        <p:xfrm>
          <a:off x="3886200" y="243704"/>
          <a:ext cx="4818516"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B9A3266-FF75-4D8E-B311-48C2FCB5AD4D}"/>
              </a:ext>
            </a:extLst>
          </p:cNvPr>
          <p:cNvGraphicFramePr>
            <a:graphicFrameLocks/>
          </p:cNvGraphicFramePr>
          <p:nvPr>
            <p:extLst>
              <p:ext uri="{D42A27DB-BD31-4B8C-83A1-F6EECF244321}">
                <p14:modId xmlns:p14="http://schemas.microsoft.com/office/powerpoint/2010/main" val="1463205553"/>
              </p:ext>
            </p:extLst>
          </p:nvPr>
        </p:nvGraphicFramePr>
        <p:xfrm>
          <a:off x="286884" y="2986088"/>
          <a:ext cx="7333116" cy="27955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52230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05B83-8D49-4DF6-9722-A44F61E4BB95}"/>
              </a:ext>
            </a:extLst>
          </p:cNvPr>
          <p:cNvSpPr>
            <a:spLocks noGrp="1"/>
          </p:cNvSpPr>
          <p:nvPr>
            <p:ph type="title"/>
          </p:nvPr>
        </p:nvSpPr>
        <p:spPr/>
        <p:txBody>
          <a:bodyPr/>
          <a:lstStyle/>
          <a:p>
            <a:r>
              <a:rPr lang="en-CA" dirty="0"/>
              <a:t>ELPA- ASD-W</a:t>
            </a:r>
          </a:p>
        </p:txBody>
      </p:sp>
      <p:graphicFrame>
        <p:nvGraphicFramePr>
          <p:cNvPr id="6" name="Chart 5">
            <a:extLst>
              <a:ext uri="{FF2B5EF4-FFF2-40B4-BE49-F238E27FC236}">
                <a16:creationId xmlns:a16="http://schemas.microsoft.com/office/drawing/2014/main" id="{C8DA570F-45BC-4E9F-9EBC-85A8CDE7E533}"/>
              </a:ext>
            </a:extLst>
          </p:cNvPr>
          <p:cNvGraphicFramePr>
            <a:graphicFrameLocks/>
          </p:cNvGraphicFramePr>
          <p:nvPr>
            <p:extLst>
              <p:ext uri="{D42A27DB-BD31-4B8C-83A1-F6EECF244321}">
                <p14:modId xmlns:p14="http://schemas.microsoft.com/office/powerpoint/2010/main" val="2391308200"/>
              </p:ext>
            </p:extLst>
          </p:nvPr>
        </p:nvGraphicFramePr>
        <p:xfrm>
          <a:off x="3581400" y="319875"/>
          <a:ext cx="4953000" cy="2238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F9BF976-81B1-4526-B2AA-E2C376169675}"/>
              </a:ext>
            </a:extLst>
          </p:cNvPr>
          <p:cNvGraphicFramePr>
            <a:graphicFrameLocks/>
          </p:cNvGraphicFramePr>
          <p:nvPr>
            <p:extLst>
              <p:ext uri="{D42A27DB-BD31-4B8C-83A1-F6EECF244321}">
                <p14:modId xmlns:p14="http://schemas.microsoft.com/office/powerpoint/2010/main" val="516344815"/>
              </p:ext>
            </p:extLst>
          </p:nvPr>
        </p:nvGraphicFramePr>
        <p:xfrm>
          <a:off x="417512" y="3124200"/>
          <a:ext cx="6669087" cy="2958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5656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2488-CD1A-43D9-BC43-4C0533B8BD55}"/>
              </a:ext>
            </a:extLst>
          </p:cNvPr>
          <p:cNvSpPr>
            <a:spLocks noGrp="1"/>
          </p:cNvSpPr>
          <p:nvPr>
            <p:ph type="title"/>
          </p:nvPr>
        </p:nvSpPr>
        <p:spPr/>
        <p:txBody>
          <a:bodyPr/>
          <a:lstStyle/>
          <a:p>
            <a:r>
              <a:rPr lang="en-CA" sz="2800" dirty="0"/>
              <a:t>Grade 4 French Second Language Reading</a:t>
            </a:r>
            <a:br>
              <a:rPr lang="en-CA" sz="2800" dirty="0"/>
            </a:br>
            <a:r>
              <a:rPr lang="en-CA" sz="2800" dirty="0"/>
              <a:t>by Proficiency Level by District</a:t>
            </a:r>
          </a:p>
        </p:txBody>
      </p:sp>
      <p:graphicFrame>
        <p:nvGraphicFramePr>
          <p:cNvPr id="4" name="Chart 3">
            <a:extLst>
              <a:ext uri="{FF2B5EF4-FFF2-40B4-BE49-F238E27FC236}">
                <a16:creationId xmlns:a16="http://schemas.microsoft.com/office/drawing/2014/main" id="{44F45F96-7239-4084-ADA0-60CA740F959F}"/>
              </a:ext>
            </a:extLst>
          </p:cNvPr>
          <p:cNvGraphicFramePr/>
          <p:nvPr>
            <p:extLst>
              <p:ext uri="{D42A27DB-BD31-4B8C-83A1-F6EECF244321}">
                <p14:modId xmlns:p14="http://schemas.microsoft.com/office/powerpoint/2010/main" val="1164583168"/>
              </p:ext>
            </p:extLst>
          </p:nvPr>
        </p:nvGraphicFramePr>
        <p:xfrm>
          <a:off x="417513" y="1295400"/>
          <a:ext cx="804672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7847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E874-73A2-4EF8-843F-FF7AD4024556}"/>
              </a:ext>
            </a:extLst>
          </p:cNvPr>
          <p:cNvSpPr>
            <a:spLocks noGrp="1"/>
          </p:cNvSpPr>
          <p:nvPr>
            <p:ph type="title"/>
          </p:nvPr>
        </p:nvSpPr>
        <p:spPr/>
        <p:txBody>
          <a:bodyPr/>
          <a:lstStyle/>
          <a:p>
            <a:r>
              <a:rPr lang="en-CA" sz="2400" dirty="0"/>
              <a:t>Grade 10 French Second Language Oral Proficiency </a:t>
            </a:r>
            <a:br>
              <a:rPr lang="en-CA" sz="2400" dirty="0"/>
            </a:br>
            <a:endParaRPr lang="en-CA" sz="2400" dirty="0"/>
          </a:p>
        </p:txBody>
      </p:sp>
      <p:sp>
        <p:nvSpPr>
          <p:cNvPr id="3" name="Content Placeholder 2">
            <a:extLst>
              <a:ext uri="{FF2B5EF4-FFF2-40B4-BE49-F238E27FC236}">
                <a16:creationId xmlns:a16="http://schemas.microsoft.com/office/drawing/2014/main" id="{FB715F06-4EF3-4575-8DBE-30555AACC645}"/>
              </a:ext>
            </a:extLst>
          </p:cNvPr>
          <p:cNvSpPr>
            <a:spLocks noGrp="1"/>
          </p:cNvSpPr>
          <p:nvPr>
            <p:ph idx="1"/>
          </p:nvPr>
        </p:nvSpPr>
        <p:spPr>
          <a:xfrm>
            <a:off x="457200" y="1066800"/>
            <a:ext cx="8077200" cy="4953000"/>
          </a:xfrm>
        </p:spPr>
        <p:txBody>
          <a:bodyPr/>
          <a:lstStyle/>
          <a:p>
            <a:pPr marL="0" indent="0" algn="ctr">
              <a:buNone/>
              <a:defRPr sz="1000" b="1" i="0" u="none" strike="noStrike" kern="1200" baseline="0">
                <a:solidFill>
                  <a:srgbClr val="000000"/>
                </a:solidFill>
                <a:latin typeface="+mn-lt"/>
                <a:ea typeface="+mn-ea"/>
                <a:cs typeface="+mn-cs"/>
              </a:defRPr>
            </a:pPr>
            <a:r>
              <a:rPr lang="en-US" sz="1800" dirty="0">
                <a:latin typeface="Arial" panose="020B0604020202020204" pitchFamily="34" charset="0"/>
                <a:cs typeface="Arial" panose="020B0604020202020204" pitchFamily="34" charset="0"/>
              </a:rPr>
              <a:t>% of Students at</a:t>
            </a:r>
            <a:r>
              <a:rPr lang="en-US" sz="1800" b="1" kern="1200" dirty="0">
                <a:solidFill>
                  <a:sysClr val="windowText" lastClr="00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Intermediate or Above </a:t>
            </a:r>
            <a:r>
              <a:rPr lang="en-US" sz="1800" b="1" kern="1200" dirty="0">
                <a:solidFill>
                  <a:sysClr val="windowText" lastClr="000000"/>
                </a:solidFill>
                <a:latin typeface="Arial" panose="020B0604020202020204" pitchFamily="34" charset="0"/>
                <a:cs typeface="Arial" panose="020B0604020202020204" pitchFamily="34" charset="0"/>
              </a:rPr>
              <a:t>b</a:t>
            </a:r>
            <a:r>
              <a:rPr lang="en-US" sz="1800" b="1" dirty="0">
                <a:latin typeface="Arial" panose="020B0604020202020204" pitchFamily="34" charset="0"/>
                <a:cs typeface="Arial" panose="020B0604020202020204" pitchFamily="34" charset="0"/>
              </a:rPr>
              <a:t>y School District Over Time</a:t>
            </a:r>
          </a:p>
          <a:p>
            <a:pPr marL="0" indent="0" algn="ctr">
              <a:buNone/>
              <a:defRPr sz="1000" b="1" i="0" u="none" strike="noStrike" kern="1200" baseline="0">
                <a:solidFill>
                  <a:srgbClr val="000000"/>
                </a:solidFill>
                <a:latin typeface="+mn-lt"/>
                <a:ea typeface="+mn-ea"/>
                <a:cs typeface="+mn-cs"/>
              </a:defRPr>
            </a:pPr>
            <a:r>
              <a:rPr lang="en-US" sz="1800" b="1" dirty="0">
                <a:latin typeface="Arial" panose="020B0604020202020204" pitchFamily="34" charset="0"/>
                <a:cs typeface="Arial" panose="020B0604020202020204" pitchFamily="34" charset="0"/>
              </a:rPr>
              <a:t>All Programs</a:t>
            </a:r>
            <a:endParaRPr lang="en-US" sz="1800" dirty="0">
              <a:latin typeface="Arial" panose="020B0604020202020204" pitchFamily="34" charset="0"/>
              <a:cs typeface="Arial" panose="020B0604020202020204" pitchFamily="34" charset="0"/>
            </a:endParaRPr>
          </a:p>
          <a:p>
            <a:pPr marL="0" indent="0">
              <a:buNone/>
            </a:pPr>
            <a:endParaRPr lang="en-US" sz="1800" dirty="0"/>
          </a:p>
          <a:p>
            <a:pPr marL="0" indent="0">
              <a:buNone/>
            </a:pPr>
            <a:endParaRPr lang="en-CA" sz="1800" dirty="0"/>
          </a:p>
        </p:txBody>
      </p:sp>
      <p:graphicFrame>
        <p:nvGraphicFramePr>
          <p:cNvPr id="5" name="Chart 4">
            <a:extLst>
              <a:ext uri="{FF2B5EF4-FFF2-40B4-BE49-F238E27FC236}">
                <a16:creationId xmlns:a16="http://schemas.microsoft.com/office/drawing/2014/main" id="{00000000-0008-0000-0500-000004000000}"/>
              </a:ext>
            </a:extLst>
          </p:cNvPr>
          <p:cNvGraphicFramePr>
            <a:graphicFrameLocks/>
          </p:cNvGraphicFramePr>
          <p:nvPr>
            <p:extLst>
              <p:ext uri="{D42A27DB-BD31-4B8C-83A1-F6EECF244321}">
                <p14:modId xmlns:p14="http://schemas.microsoft.com/office/powerpoint/2010/main" val="3081017317"/>
              </p:ext>
            </p:extLst>
          </p:nvPr>
        </p:nvGraphicFramePr>
        <p:xfrm>
          <a:off x="466725" y="1384593"/>
          <a:ext cx="804672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7AC83CDE-A532-4ED0-8D1D-C8FF35011F16}"/>
              </a:ext>
            </a:extLst>
          </p:cNvPr>
          <p:cNvSpPr/>
          <p:nvPr/>
        </p:nvSpPr>
        <p:spPr>
          <a:xfrm>
            <a:off x="619125" y="4827076"/>
            <a:ext cx="7420104" cy="646331"/>
          </a:xfrm>
          <a:prstGeom prst="rect">
            <a:avLst/>
          </a:prstGeom>
        </p:spPr>
        <p:txBody>
          <a:bodyPr wrap="square">
            <a:spAutoFit/>
          </a:bodyPr>
          <a:lstStyle/>
          <a:p>
            <a:pPr>
              <a:spcBef>
                <a:spcPct val="0"/>
              </a:spcBef>
              <a:buFontTx/>
              <a:buNone/>
            </a:pPr>
            <a:r>
              <a:rPr lang="en-CA" altLang="en-US" dirty="0">
                <a:solidFill>
                  <a:srgbClr val="FF0000"/>
                </a:solidFill>
                <a:cs typeface="Times New Roman" panose="02020603050405020304" pitchFamily="18" charset="0"/>
              </a:rPr>
              <a:t>Results for school years 2013-14 and 2015-16 reflect the Grade 1 Entry program; results for 2017-18 reflect the Grade 3 Entry program.</a:t>
            </a:r>
            <a:endParaRPr lang="en-CA" altLang="en-US" sz="1200" dirty="0">
              <a:solidFill>
                <a:srgbClr val="FF0000"/>
              </a:solidFill>
            </a:endParaRPr>
          </a:p>
        </p:txBody>
      </p:sp>
    </p:spTree>
    <p:extLst>
      <p:ext uri="{BB962C8B-B14F-4D97-AF65-F5344CB8AC3E}">
        <p14:creationId xmlns:p14="http://schemas.microsoft.com/office/powerpoint/2010/main" val="204292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13A34E8-C6A4-48D2-8201-260846AFECD5}"/>
              </a:ext>
            </a:extLst>
          </p:cNvPr>
          <p:cNvGraphicFramePr>
            <a:graphicFrameLocks noGrp="1"/>
          </p:cNvGraphicFramePr>
          <p:nvPr>
            <p:extLst/>
          </p:nvPr>
        </p:nvGraphicFramePr>
        <p:xfrm>
          <a:off x="228600" y="143601"/>
          <a:ext cx="8686799" cy="6370320"/>
        </p:xfrm>
        <a:graphic>
          <a:graphicData uri="http://schemas.openxmlformats.org/drawingml/2006/table">
            <a:tbl>
              <a:tblPr firstRow="1" firstCol="1" bandRow="1"/>
              <a:tblGrid>
                <a:gridCol w="3179989">
                  <a:extLst>
                    <a:ext uri="{9D8B030D-6E8A-4147-A177-3AD203B41FA5}">
                      <a16:colId xmlns:a16="http://schemas.microsoft.com/office/drawing/2014/main" val="2910757187"/>
                    </a:ext>
                  </a:extLst>
                </a:gridCol>
                <a:gridCol w="1240971">
                  <a:extLst>
                    <a:ext uri="{9D8B030D-6E8A-4147-A177-3AD203B41FA5}">
                      <a16:colId xmlns:a16="http://schemas.microsoft.com/office/drawing/2014/main" val="3516873147"/>
                    </a:ext>
                  </a:extLst>
                </a:gridCol>
                <a:gridCol w="465364">
                  <a:extLst>
                    <a:ext uri="{9D8B030D-6E8A-4147-A177-3AD203B41FA5}">
                      <a16:colId xmlns:a16="http://schemas.microsoft.com/office/drawing/2014/main" val="26822690"/>
                    </a:ext>
                  </a:extLst>
                </a:gridCol>
                <a:gridCol w="2505076">
                  <a:extLst>
                    <a:ext uri="{9D8B030D-6E8A-4147-A177-3AD203B41FA5}">
                      <a16:colId xmlns:a16="http://schemas.microsoft.com/office/drawing/2014/main" val="3972455832"/>
                    </a:ext>
                  </a:extLst>
                </a:gridCol>
                <a:gridCol w="1295399">
                  <a:extLst>
                    <a:ext uri="{9D8B030D-6E8A-4147-A177-3AD203B41FA5}">
                      <a16:colId xmlns:a16="http://schemas.microsoft.com/office/drawing/2014/main" val="878613365"/>
                    </a:ext>
                  </a:extLst>
                </a:gridCol>
              </a:tblGrid>
              <a:tr h="797836">
                <a:tc>
                  <a:txBody>
                    <a:bodyPr/>
                    <a:lstStyle/>
                    <a:p>
                      <a:pPr marL="228600" marR="0">
                        <a:spcBef>
                          <a:spcPts val="0"/>
                        </a:spcBef>
                        <a:spcAft>
                          <a:spcPts val="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Assessment</a:t>
                      </a:r>
                      <a:endParaRPr lang="en-CA" sz="2000" dirty="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34290" marR="0" algn="ctr">
                        <a:spcBef>
                          <a:spcPts val="0"/>
                        </a:spcBef>
                        <a:spcAft>
                          <a:spcPts val="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Results First Published</a:t>
                      </a:r>
                      <a:endParaRPr lang="en-CA" sz="2000" dirty="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2">
                  <a:txBody>
                    <a:bodyPr/>
                    <a:lstStyle/>
                    <a:p>
                      <a:pPr marL="41275" marR="0">
                        <a:spcBef>
                          <a:spcPts val="0"/>
                        </a:spcBef>
                        <a:spcAft>
                          <a:spcPts val="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Number of Years of Comparable Data</a:t>
                      </a:r>
                      <a:endParaRPr lang="en-CA" sz="2000" dirty="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CA"/>
                    </a:p>
                  </a:txBody>
                  <a:tcPr/>
                </a:tc>
                <a:tc>
                  <a:txBody>
                    <a:bodyPr/>
                    <a:lstStyle/>
                    <a:p>
                      <a:pPr marL="41275" marR="0">
                        <a:spcBef>
                          <a:spcPts val="0"/>
                        </a:spcBef>
                        <a:spcAft>
                          <a:spcPts val="0"/>
                        </a:spcAf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Results available at</a:t>
                      </a:r>
                      <a:endParaRPr lang="en-CA" sz="2000" dirty="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791307149"/>
                  </a:ext>
                </a:extLst>
              </a:tr>
              <a:tr h="603159">
                <a:tc>
                  <a:txBody>
                    <a:bodyPr/>
                    <a:lstStyle/>
                    <a:p>
                      <a:pPr marL="228600" marR="0">
                        <a:spcBef>
                          <a:spcPts val="0"/>
                        </a:spcBef>
                        <a:spcAft>
                          <a:spcPts val="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Grade 2 English Reading</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marR="0"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2002-03</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47625"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9</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marR="0">
                        <a:spcBef>
                          <a:spcPts val="0"/>
                        </a:spcBef>
                        <a:spcAft>
                          <a:spcPts val="0"/>
                        </a:spcAft>
                      </a:pPr>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New baseline 2009-10</a:t>
                      </a:r>
                      <a:endParaRPr lang="en-CA" sz="2400" dirty="0">
                        <a:effectLst/>
                        <a:latin typeface="BernhardMod BT"/>
                        <a:ea typeface="Times New Roman" panose="02020603050405020304" pitchFamily="18" charset="0"/>
                        <a:cs typeface="Times New Roman" panose="02020603050405020304" pitchFamily="18" charset="0"/>
                      </a:endParaRPr>
                    </a:p>
                    <a:p>
                      <a:pPr marL="41275" marR="0">
                        <a:spcBef>
                          <a:spcPts val="0"/>
                        </a:spcBef>
                        <a:spcAft>
                          <a:spcPts val="0"/>
                        </a:spcAft>
                      </a:pPr>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due to elimination of FI Grade 1 Discontinued 2018-19</a:t>
                      </a:r>
                      <a:endParaRPr lang="en-CA" sz="2400" dirty="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Student-level</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452789"/>
                  </a:ext>
                </a:extLst>
              </a:tr>
              <a:tr h="603159">
                <a:tc>
                  <a:txBody>
                    <a:bodyPr/>
                    <a:lstStyle/>
                    <a:p>
                      <a:pPr marL="228600" marR="0">
                        <a:spcBef>
                          <a:spcPts val="0"/>
                        </a:spcBef>
                        <a:spcAft>
                          <a:spcPts val="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Grade 4 Provincial Assessment </a:t>
                      </a:r>
                      <a:endParaRPr lang="en-CA" sz="2000">
                        <a:effectLst/>
                        <a:latin typeface="BernhardMod BT"/>
                        <a:ea typeface="Times New Roman" panose="02020603050405020304" pitchFamily="18" charset="0"/>
                        <a:cs typeface="Times New Roman" panose="02020603050405020304" pitchFamily="18" charset="0"/>
                      </a:endParaRPr>
                    </a:p>
                    <a:p>
                      <a:pPr marL="22860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English Reading, Math, Science, FI Reading</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marR="0"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2018-19</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47625"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1</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marR="0">
                        <a:spcBef>
                          <a:spcPts val="0"/>
                        </a:spcBef>
                        <a:spcAft>
                          <a:spcPts val="0"/>
                        </a:spcAft>
                      </a:pPr>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New assessments</a:t>
                      </a:r>
                      <a:endParaRPr lang="en-CA" sz="2400" dirty="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School-level </a:t>
                      </a:r>
                      <a:endParaRPr lang="en-CA" sz="2000">
                        <a:effectLst/>
                        <a:latin typeface="BernhardMod BT"/>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(matrix sample)</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3587"/>
                  </a:ext>
                </a:extLst>
              </a:tr>
              <a:tr h="725305">
                <a:tc>
                  <a:txBody>
                    <a:bodyPr/>
                    <a:lstStyle/>
                    <a:p>
                      <a:pPr marL="228600" marR="0">
                        <a:spcBef>
                          <a:spcPts val="0"/>
                        </a:spcBef>
                        <a:spcAft>
                          <a:spcPts val="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Grade 6 Provincial Assessment</a:t>
                      </a:r>
                      <a:endParaRPr lang="en-CA" sz="2000">
                        <a:effectLst/>
                        <a:latin typeface="BernhardMod BT"/>
                        <a:ea typeface="Times New Roman" panose="02020603050405020304" pitchFamily="18" charset="0"/>
                        <a:cs typeface="Times New Roman" panose="02020603050405020304" pitchFamily="18" charset="0"/>
                      </a:endParaRPr>
                    </a:p>
                    <a:p>
                      <a:pPr marL="22860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English Reading, Math, Science</a:t>
                      </a:r>
                      <a:endParaRPr lang="en-CA" sz="2000">
                        <a:effectLst/>
                        <a:latin typeface="BernhardMod BT"/>
                        <a:ea typeface="Times New Roman" panose="02020603050405020304" pitchFamily="18" charset="0"/>
                        <a:cs typeface="Times New Roman" panose="02020603050405020304" pitchFamily="18" charset="0"/>
                      </a:endParaRPr>
                    </a:p>
                    <a:p>
                      <a:pPr marL="22860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FI Reading, Post Intensive French Reading</a:t>
                      </a:r>
                      <a:r>
                        <a:rPr lang="en-US" sz="140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 </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marR="0"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2000">
                        <a:effectLst/>
                        <a:latin typeface="BernhardMod BT"/>
                        <a:ea typeface="Times New Roman" panose="02020603050405020304" pitchFamily="18" charset="0"/>
                        <a:cs typeface="Times New Roman" panose="02020603050405020304" pitchFamily="18" charset="0"/>
                      </a:endParaRPr>
                    </a:p>
                    <a:p>
                      <a:pPr marL="34290" marR="0"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2015-16</a:t>
                      </a:r>
                      <a:endParaRPr lang="en-CA" sz="2000">
                        <a:effectLst/>
                        <a:latin typeface="BernhardMod BT"/>
                        <a:ea typeface="Times New Roman" panose="02020603050405020304" pitchFamily="18" charset="0"/>
                        <a:cs typeface="Times New Roman" panose="02020603050405020304" pitchFamily="18" charset="0"/>
                      </a:endParaRPr>
                    </a:p>
                    <a:p>
                      <a:pPr marL="34290" marR="0"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2017-18</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47625"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1</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marR="0">
                        <a:spcBef>
                          <a:spcPts val="0"/>
                        </a:spcBef>
                        <a:spcAft>
                          <a:spcPts val="0"/>
                        </a:spcAft>
                      </a:pPr>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New baseline 2018-19</a:t>
                      </a:r>
                      <a:endParaRPr lang="en-CA" sz="2400" dirty="0">
                        <a:effectLst/>
                        <a:latin typeface="BernhardMod BT"/>
                        <a:ea typeface="Times New Roman" panose="02020603050405020304" pitchFamily="18" charset="0"/>
                        <a:cs typeface="Times New Roman" panose="02020603050405020304" pitchFamily="18" charset="0"/>
                      </a:endParaRPr>
                    </a:p>
                    <a:p>
                      <a:pPr marL="41275" marR="0">
                        <a:spcBef>
                          <a:spcPts val="0"/>
                        </a:spcBef>
                        <a:spcAft>
                          <a:spcPts val="0"/>
                        </a:spcAft>
                      </a:pPr>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final adjustment of new assessments</a:t>
                      </a:r>
                      <a:endParaRPr lang="en-CA" sz="2400" dirty="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School-level </a:t>
                      </a:r>
                      <a:endParaRPr lang="en-CA" sz="2000">
                        <a:effectLst/>
                        <a:latin typeface="BernhardMod BT"/>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(matrix sample)</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997741"/>
                  </a:ext>
                </a:extLst>
              </a:tr>
              <a:tr h="725305">
                <a:tc>
                  <a:txBody>
                    <a:bodyPr/>
                    <a:lstStyle/>
                    <a:p>
                      <a:pPr marL="228600" marR="0">
                        <a:spcBef>
                          <a:spcPts val="0"/>
                        </a:spcBef>
                        <a:spcAft>
                          <a:spcPts val="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Grade 10 Provincial Assessment</a:t>
                      </a:r>
                      <a:endParaRPr lang="en-CA" sz="2000">
                        <a:effectLst/>
                        <a:latin typeface="BernhardMod BT"/>
                        <a:ea typeface="Times New Roman" panose="02020603050405020304" pitchFamily="18" charset="0"/>
                        <a:cs typeface="Times New Roman" panose="02020603050405020304" pitchFamily="18" charset="0"/>
                      </a:endParaRPr>
                    </a:p>
                    <a:p>
                      <a:pPr marL="22860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Math, Science, French Immersion Reading</a:t>
                      </a:r>
                      <a:endParaRPr lang="en-CA" sz="2000">
                        <a:effectLst/>
                        <a:latin typeface="BernhardMod BT"/>
                        <a:ea typeface="Times New Roman" panose="02020603050405020304" pitchFamily="18" charset="0"/>
                        <a:cs typeface="Times New Roman" panose="02020603050405020304" pitchFamily="18" charset="0"/>
                      </a:endParaRPr>
                    </a:p>
                    <a:p>
                      <a:pPr marL="22860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Post Intensive French Reading</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marR="0"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2000">
                        <a:effectLst/>
                        <a:latin typeface="BernhardMod BT"/>
                        <a:ea typeface="Times New Roman" panose="02020603050405020304" pitchFamily="18" charset="0"/>
                        <a:cs typeface="Times New Roman" panose="02020603050405020304" pitchFamily="18" charset="0"/>
                      </a:endParaRPr>
                    </a:p>
                    <a:p>
                      <a:pPr marL="34290" marR="0"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2017-18</a:t>
                      </a:r>
                      <a:endParaRPr lang="en-CA" sz="2000">
                        <a:effectLst/>
                        <a:latin typeface="BernhardMod BT"/>
                        <a:ea typeface="Times New Roman" panose="02020603050405020304" pitchFamily="18" charset="0"/>
                        <a:cs typeface="Times New Roman" panose="02020603050405020304" pitchFamily="18" charset="0"/>
                      </a:endParaRPr>
                    </a:p>
                    <a:p>
                      <a:pPr marL="34290" marR="0"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2018-19</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47625"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marR="0">
                        <a:spcBef>
                          <a:spcPts val="0"/>
                        </a:spcBef>
                        <a:spcAft>
                          <a:spcPts val="0"/>
                        </a:spcAft>
                      </a:pPr>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No change in methodology</a:t>
                      </a:r>
                      <a:endParaRPr lang="en-CA" sz="2400" dirty="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School-level </a:t>
                      </a:r>
                      <a:endParaRPr lang="en-CA" sz="2000">
                        <a:effectLst/>
                        <a:latin typeface="BernhardMod BT"/>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(matrix sample)</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544374"/>
                  </a:ext>
                </a:extLst>
              </a:tr>
              <a:tr h="603159">
                <a:tc>
                  <a:txBody>
                    <a:bodyPr/>
                    <a:lstStyle/>
                    <a:p>
                      <a:pPr marL="228600" marR="0">
                        <a:spcBef>
                          <a:spcPts val="0"/>
                        </a:spcBef>
                        <a:spcAft>
                          <a:spcPts val="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Grade 9 English Language Proficiency Assessment </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marR="0"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2005-06</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47625"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13</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marR="0">
                        <a:spcBef>
                          <a:spcPts val="0"/>
                        </a:spcBef>
                        <a:spcAft>
                          <a:spcPts val="0"/>
                        </a:spcAft>
                      </a:pPr>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No change in methodology</a:t>
                      </a:r>
                      <a:endParaRPr lang="en-CA" sz="2400" dirty="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Student-level </a:t>
                      </a:r>
                      <a:endParaRPr lang="en-CA" sz="2000" dirty="0">
                        <a:effectLst/>
                        <a:latin typeface="BernhardMod BT"/>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(graduation requirement)</a:t>
                      </a:r>
                      <a:endParaRPr lang="en-CA" sz="2000" dirty="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943820"/>
                  </a:ext>
                </a:extLst>
              </a:tr>
              <a:tr h="603159">
                <a:tc>
                  <a:txBody>
                    <a:bodyPr/>
                    <a:lstStyle/>
                    <a:p>
                      <a:pPr marL="228600" marR="0">
                        <a:spcBef>
                          <a:spcPts val="0"/>
                        </a:spcBef>
                        <a:spcAft>
                          <a:spcPts val="0"/>
                        </a:spcAft>
                      </a:pPr>
                      <a:r>
                        <a:rPr lang="en-US" sz="1400" b="1" i="1">
                          <a:effectLst/>
                          <a:latin typeface="Calibri" panose="020F0502020204030204" pitchFamily="34" charset="0"/>
                          <a:ea typeface="Times New Roman" panose="02020603050405020304" pitchFamily="18" charset="0"/>
                          <a:cs typeface="Times New Roman" panose="02020603050405020304" pitchFamily="18" charset="0"/>
                        </a:rPr>
                        <a:t>Grade 6 FSL Oral Proficiency Interviews </a:t>
                      </a:r>
                      <a:endParaRPr lang="en-CA" sz="2000">
                        <a:effectLst/>
                        <a:latin typeface="BernhardMod BT"/>
                        <a:ea typeface="Times New Roman" panose="02020603050405020304" pitchFamily="18" charset="0"/>
                        <a:cs typeface="Times New Roman" panose="02020603050405020304" pitchFamily="18" charset="0"/>
                      </a:endParaRPr>
                    </a:p>
                    <a:p>
                      <a:pPr marL="228600" marR="0">
                        <a:spcBef>
                          <a:spcPts val="0"/>
                        </a:spcBef>
                        <a:spcAft>
                          <a:spcPts val="0"/>
                        </a:spcAft>
                      </a:pPr>
                      <a:r>
                        <a:rPr lang="en-US" sz="1400" i="1">
                          <a:effectLst/>
                          <a:latin typeface="Calibri" panose="020F0502020204030204" pitchFamily="34" charset="0"/>
                          <a:ea typeface="Times New Roman" panose="02020603050405020304" pitchFamily="18" charset="0"/>
                          <a:cs typeface="Times New Roman" panose="02020603050405020304" pitchFamily="18" charset="0"/>
                        </a:rPr>
                        <a:t>conducted biennially</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marR="0"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2016-17</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47625"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marR="0">
                        <a:spcBef>
                          <a:spcPts val="0"/>
                        </a:spcBef>
                        <a:spcAft>
                          <a:spcPts val="0"/>
                        </a:spcAft>
                      </a:pPr>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No change in methodology</a:t>
                      </a:r>
                      <a:endParaRPr lang="en-CA" sz="2400" dirty="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District-level </a:t>
                      </a:r>
                      <a:endParaRPr lang="en-CA" sz="2000">
                        <a:effectLst/>
                        <a:latin typeface="BernhardMod BT"/>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(10% sample)</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433681"/>
                  </a:ext>
                </a:extLst>
              </a:tr>
              <a:tr h="603159">
                <a:tc>
                  <a:txBody>
                    <a:bodyPr/>
                    <a:lstStyle/>
                    <a:p>
                      <a:pPr marL="228600" marR="0">
                        <a:spcBef>
                          <a:spcPts val="0"/>
                        </a:spcBef>
                        <a:spcAft>
                          <a:spcPts val="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Grade 10 FSL Oral Proficiency Interviews </a:t>
                      </a:r>
                      <a:endParaRPr lang="en-CA" sz="2000">
                        <a:effectLst/>
                        <a:latin typeface="BernhardMod BT"/>
                        <a:ea typeface="Times New Roman" panose="02020603050405020304" pitchFamily="18" charset="0"/>
                        <a:cs typeface="Times New Roman" panose="02020603050405020304" pitchFamily="18" charset="0"/>
                      </a:endParaRPr>
                    </a:p>
                    <a:p>
                      <a:pPr marL="228600" marR="0">
                        <a:spcBef>
                          <a:spcPts val="0"/>
                        </a:spcBef>
                        <a:spcAft>
                          <a:spcPts val="0"/>
                        </a:spcAft>
                      </a:pPr>
                      <a:r>
                        <a:rPr lang="en-US" sz="1400" i="1">
                          <a:effectLst/>
                          <a:latin typeface="Calibri" panose="020F0502020204030204" pitchFamily="34" charset="0"/>
                          <a:ea typeface="Times New Roman" panose="02020603050405020304" pitchFamily="18" charset="0"/>
                          <a:cs typeface="Times New Roman" panose="02020603050405020304" pitchFamily="18" charset="0"/>
                        </a:rPr>
                        <a:t>conducted biennially</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marR="0"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2003-04</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47625"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8</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marR="0">
                        <a:spcBef>
                          <a:spcPts val="0"/>
                        </a:spcBef>
                        <a:spcAft>
                          <a:spcPts val="0"/>
                        </a:spcAft>
                      </a:pPr>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No change in methodology</a:t>
                      </a:r>
                      <a:endParaRPr lang="en-CA" sz="2400" dirty="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District-level</a:t>
                      </a:r>
                      <a:endParaRPr lang="en-CA" sz="2000">
                        <a:effectLst/>
                        <a:latin typeface="BernhardMod BT"/>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(10% sample)</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002006"/>
                  </a:ext>
                </a:extLst>
              </a:tr>
              <a:tr h="603159">
                <a:tc>
                  <a:txBody>
                    <a:bodyPr/>
                    <a:lstStyle/>
                    <a:p>
                      <a:pPr marL="228600" marR="0">
                        <a:spcBef>
                          <a:spcPts val="0"/>
                        </a:spcBef>
                        <a:spcAft>
                          <a:spcPts val="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Grade 12 FSL Oral Proficiency Interviews</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1977-78</a:t>
                      </a:r>
                      <a:endParaRPr lang="en-CA" sz="2000" dirty="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47625" algn="ctr">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5</a:t>
                      </a:r>
                      <a:endParaRPr lang="en-CA" sz="200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marR="0">
                        <a:spcBef>
                          <a:spcPts val="0"/>
                        </a:spcBef>
                        <a:spcAft>
                          <a:spcPts val="0"/>
                        </a:spcAft>
                      </a:pPr>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New baseline 2014-15</a:t>
                      </a:r>
                      <a:endParaRPr lang="en-CA" sz="2400" dirty="0">
                        <a:effectLst/>
                        <a:latin typeface="BernhardMod BT"/>
                        <a:ea typeface="Times New Roman" panose="02020603050405020304" pitchFamily="18" charset="0"/>
                        <a:cs typeface="Times New Roman" panose="02020603050405020304" pitchFamily="18" charset="0"/>
                      </a:endParaRPr>
                    </a:p>
                    <a:p>
                      <a:pPr marL="41275" marR="0">
                        <a:spcBef>
                          <a:spcPts val="0"/>
                        </a:spcBef>
                        <a:spcAft>
                          <a:spcPts val="0"/>
                        </a:spcAft>
                      </a:pPr>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due to program and eligibility changes</a:t>
                      </a:r>
                      <a:endParaRPr lang="en-CA" sz="2400" dirty="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Student-level</a:t>
                      </a:r>
                      <a:endParaRPr lang="en-CA" sz="2000" dirty="0">
                        <a:effectLst/>
                        <a:latin typeface="BernhardMod BT"/>
                        <a:ea typeface="Times New Roman" panose="02020603050405020304" pitchFamily="18" charset="0"/>
                        <a:cs typeface="Times New Roman" panose="02020603050405020304" pitchFamily="18" charset="0"/>
                      </a:endParaRPr>
                    </a:p>
                  </a:txBody>
                  <a:tcPr marL="67013" marR="67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377429"/>
                  </a:ext>
                </a:extLst>
              </a:tr>
            </a:tbl>
          </a:graphicData>
        </a:graphic>
      </p:graphicFrame>
    </p:spTree>
    <p:extLst>
      <p:ext uri="{BB962C8B-B14F-4D97-AF65-F5344CB8AC3E}">
        <p14:creationId xmlns:p14="http://schemas.microsoft.com/office/powerpoint/2010/main" val="406862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7C5D-CA96-4831-9879-71074347738A}"/>
              </a:ext>
            </a:extLst>
          </p:cNvPr>
          <p:cNvSpPr>
            <a:spLocks noGrp="1"/>
          </p:cNvSpPr>
          <p:nvPr>
            <p:ph type="title"/>
          </p:nvPr>
        </p:nvSpPr>
        <p:spPr/>
        <p:txBody>
          <a:bodyPr/>
          <a:lstStyle/>
          <a:p>
            <a:r>
              <a:rPr lang="en-US" dirty="0"/>
              <a:t>EYE-DA assesses five developmental areas associated with readiness to learn at school:</a:t>
            </a:r>
            <a:r>
              <a:rPr lang="en-CA" dirty="0"/>
              <a:t/>
            </a:r>
            <a:br>
              <a:rPr lang="en-CA" dirty="0"/>
            </a:br>
            <a:endParaRPr lang="en-CA" dirty="0"/>
          </a:p>
        </p:txBody>
      </p:sp>
      <p:graphicFrame>
        <p:nvGraphicFramePr>
          <p:cNvPr id="4" name="Table 3">
            <a:extLst>
              <a:ext uri="{FF2B5EF4-FFF2-40B4-BE49-F238E27FC236}">
                <a16:creationId xmlns:a16="http://schemas.microsoft.com/office/drawing/2014/main" id="{C53A5A73-49F4-4DF2-B7A7-2ED581DBD84E}"/>
              </a:ext>
            </a:extLst>
          </p:cNvPr>
          <p:cNvGraphicFramePr>
            <a:graphicFrameLocks noGrp="1"/>
          </p:cNvGraphicFramePr>
          <p:nvPr>
            <p:extLst>
              <p:ext uri="{D42A27DB-BD31-4B8C-83A1-F6EECF244321}">
                <p14:modId xmlns:p14="http://schemas.microsoft.com/office/powerpoint/2010/main" val="1329957275"/>
              </p:ext>
            </p:extLst>
          </p:nvPr>
        </p:nvGraphicFramePr>
        <p:xfrm>
          <a:off x="455613" y="1371600"/>
          <a:ext cx="8458200" cy="5260542"/>
        </p:xfrm>
        <a:graphic>
          <a:graphicData uri="http://schemas.openxmlformats.org/drawingml/2006/table">
            <a:tbl>
              <a:tblPr firstRow="1" firstCol="1" lastRow="1" lastCol="1" bandRow="1" bandCol="1"/>
              <a:tblGrid>
                <a:gridCol w="1755475">
                  <a:extLst>
                    <a:ext uri="{9D8B030D-6E8A-4147-A177-3AD203B41FA5}">
                      <a16:colId xmlns:a16="http://schemas.microsoft.com/office/drawing/2014/main" val="605972592"/>
                    </a:ext>
                  </a:extLst>
                </a:gridCol>
                <a:gridCol w="6702725">
                  <a:extLst>
                    <a:ext uri="{9D8B030D-6E8A-4147-A177-3AD203B41FA5}">
                      <a16:colId xmlns:a16="http://schemas.microsoft.com/office/drawing/2014/main" val="3370127800"/>
                    </a:ext>
                  </a:extLst>
                </a:gridCol>
              </a:tblGrid>
              <a:tr h="279835">
                <a:tc>
                  <a:txBody>
                    <a:bodyPr/>
                    <a:lstStyle/>
                    <a:p>
                      <a:pPr marL="0" marR="0">
                        <a:lnSpc>
                          <a:spcPct val="115000"/>
                        </a:lnSpc>
                        <a:spcBef>
                          <a:spcPts val="0"/>
                        </a:spcBef>
                        <a:spcAft>
                          <a:spcPts val="0"/>
                        </a:spcAft>
                      </a:pPr>
                      <a:r>
                        <a:rPr lang="en-US" sz="1600" b="1" baseline="0">
                          <a:effectLst/>
                          <a:latin typeface="Calibri" panose="020F0502020204030204" pitchFamily="34" charset="0"/>
                          <a:ea typeface="Times New Roman" panose="02020603050405020304" pitchFamily="18" charset="0"/>
                          <a:cs typeface="Times New Roman" panose="02020603050405020304" pitchFamily="18" charset="0"/>
                        </a:rPr>
                        <a:t>Developmental Area</a:t>
                      </a:r>
                      <a:endParaRPr lang="en-CA" sz="16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600" b="1" baseline="0" dirty="0">
                          <a:effectLst/>
                          <a:latin typeface="Calibri" panose="020F0502020204030204" pitchFamily="34" charset="0"/>
                          <a:ea typeface="Times New Roman" panose="02020603050405020304" pitchFamily="18" charset="0"/>
                          <a:cs typeface="Times New Roman" panose="02020603050405020304" pitchFamily="18" charset="0"/>
                        </a:rPr>
                        <a:t>Examples of child’s ability in each developmental area:</a:t>
                      </a:r>
                      <a:endParaRPr lang="en-CA" sz="16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96994650"/>
                  </a:ext>
                </a:extLst>
              </a:tr>
              <a:tr h="745770">
                <a:tc>
                  <a:txBody>
                    <a:bodyPr/>
                    <a:lstStyle/>
                    <a:p>
                      <a:pPr marL="0" marR="0">
                        <a:lnSpc>
                          <a:spcPct val="115000"/>
                        </a:lnSpc>
                        <a:spcBef>
                          <a:spcPts val="0"/>
                        </a:spcBef>
                        <a:spcAft>
                          <a:spcPts val="0"/>
                        </a:spcAft>
                      </a:pPr>
                      <a:r>
                        <a:rPr lang="en-US" sz="1600" b="1" baseline="0" dirty="0">
                          <a:solidFill>
                            <a:srgbClr val="800000"/>
                          </a:solidFill>
                          <a:effectLst/>
                          <a:latin typeface="Calibri" panose="020F0502020204030204" pitchFamily="34" charset="0"/>
                          <a:ea typeface="Times New Roman" panose="02020603050405020304" pitchFamily="18" charset="0"/>
                          <a:cs typeface="Times New Roman" panose="02020603050405020304" pitchFamily="18" charset="0"/>
                        </a:rPr>
                        <a:t>Awareness of Self &amp; Environment</a:t>
                      </a:r>
                      <a:endParaRPr lang="en-CA" sz="16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notice, think and talk about their world (e.g., identify: opposites, characteristics of common animals, </a:t>
                      </a:r>
                      <a:r>
                        <a:rPr lang="en-US" sz="1800" baseline="0" dirty="0" err="1">
                          <a:effectLst/>
                          <a:latin typeface="Calibri" panose="020F0502020204030204" pitchFamily="34" charset="0"/>
                          <a:ea typeface="Times New Roman" panose="02020603050405020304" pitchFamily="18" charset="0"/>
                          <a:cs typeface="Times New Roman" panose="02020603050405020304" pitchFamily="18" charset="0"/>
                        </a:rPr>
                        <a:t>colours</a:t>
                      </a: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understand and use home and community experiences (e.g., A police officer keeps you safe)</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343738"/>
                  </a:ext>
                </a:extLst>
              </a:tr>
              <a:tr h="745770">
                <a:tc>
                  <a:txBody>
                    <a:bodyPr/>
                    <a:lstStyle/>
                    <a:p>
                      <a:pPr marL="0" marR="0">
                        <a:lnSpc>
                          <a:spcPct val="115000"/>
                        </a:lnSpc>
                        <a:spcBef>
                          <a:spcPts val="0"/>
                        </a:spcBef>
                        <a:spcAft>
                          <a:spcPts val="0"/>
                        </a:spcAft>
                      </a:pPr>
                      <a:r>
                        <a:rPr lang="en-US" sz="1600" b="1" baseline="0" dirty="0">
                          <a:solidFill>
                            <a:srgbClr val="800000"/>
                          </a:solidFill>
                          <a:effectLst/>
                          <a:latin typeface="Calibri" panose="020F0502020204030204" pitchFamily="34" charset="0"/>
                          <a:ea typeface="Times New Roman" panose="02020603050405020304" pitchFamily="18" charset="0"/>
                          <a:cs typeface="Times New Roman" panose="02020603050405020304" pitchFamily="18" charset="0"/>
                        </a:rPr>
                        <a:t>Cognitive Skills</a:t>
                      </a:r>
                      <a:endParaRPr lang="en-CA" sz="16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name letters and sounds</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recognize rhyme </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name numbers and count sets of objects </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recognize same and different</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340255"/>
                  </a:ext>
                </a:extLst>
              </a:tr>
              <a:tr h="560293">
                <a:tc>
                  <a:txBody>
                    <a:bodyPr/>
                    <a:lstStyle/>
                    <a:p>
                      <a:pPr marL="0" marR="0">
                        <a:lnSpc>
                          <a:spcPct val="115000"/>
                        </a:lnSpc>
                        <a:spcBef>
                          <a:spcPts val="0"/>
                        </a:spcBef>
                        <a:spcAft>
                          <a:spcPts val="0"/>
                        </a:spcAft>
                      </a:pPr>
                      <a:r>
                        <a:rPr lang="en-US" sz="1600" b="1" baseline="0" dirty="0">
                          <a:solidFill>
                            <a:srgbClr val="800000"/>
                          </a:solidFill>
                          <a:effectLst/>
                          <a:latin typeface="Calibri" panose="020F0502020204030204" pitchFamily="34" charset="0"/>
                          <a:ea typeface="Times New Roman" panose="02020603050405020304" pitchFamily="18" charset="0"/>
                          <a:cs typeface="Times New Roman" panose="02020603050405020304" pitchFamily="18" charset="0"/>
                        </a:rPr>
                        <a:t>Language and Communication</a:t>
                      </a:r>
                      <a:endParaRPr lang="en-CA" sz="16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listen and understand instructions, discussions, and stories</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use full sentences (i.e., five to seven words) to explain their ideas </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talk so people can easily understand</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543433"/>
                  </a:ext>
                </a:extLst>
              </a:tr>
              <a:tr h="599558">
                <a:tc>
                  <a:txBody>
                    <a:bodyPr/>
                    <a:lstStyle/>
                    <a:p>
                      <a:pPr marL="0" marR="0">
                        <a:lnSpc>
                          <a:spcPct val="115000"/>
                        </a:lnSpc>
                        <a:spcBef>
                          <a:spcPts val="0"/>
                        </a:spcBef>
                        <a:spcAft>
                          <a:spcPts val="0"/>
                        </a:spcAft>
                      </a:pPr>
                      <a:r>
                        <a:rPr lang="en-US" sz="1600" b="1" baseline="0" dirty="0">
                          <a:solidFill>
                            <a:srgbClr val="800000"/>
                          </a:solidFill>
                          <a:effectLst/>
                          <a:latin typeface="Calibri" panose="020F0502020204030204" pitchFamily="34" charset="0"/>
                          <a:ea typeface="Times New Roman" panose="02020603050405020304" pitchFamily="18" charset="0"/>
                          <a:cs typeface="Times New Roman" panose="02020603050405020304" pitchFamily="18" charset="0"/>
                        </a:rPr>
                        <a:t>Fine Motor Skills</a:t>
                      </a:r>
                      <a:endParaRPr lang="en-CA" sz="16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use crayons and pencils, cut, and handle small objects (e.g., sort and rearrange pebbles)</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567497"/>
                  </a:ext>
                </a:extLst>
              </a:tr>
              <a:tr h="689304">
                <a:tc>
                  <a:txBody>
                    <a:bodyPr/>
                    <a:lstStyle/>
                    <a:p>
                      <a:pPr marL="0" marR="0">
                        <a:lnSpc>
                          <a:spcPct val="115000"/>
                        </a:lnSpc>
                        <a:spcBef>
                          <a:spcPts val="0"/>
                        </a:spcBef>
                        <a:spcAft>
                          <a:spcPts val="0"/>
                        </a:spcAft>
                      </a:pPr>
                      <a:r>
                        <a:rPr lang="en-US" sz="1600" b="1" baseline="0" dirty="0">
                          <a:solidFill>
                            <a:srgbClr val="800000"/>
                          </a:solidFill>
                          <a:effectLst/>
                          <a:latin typeface="Calibri" panose="020F0502020204030204" pitchFamily="34" charset="0"/>
                          <a:ea typeface="Times New Roman" panose="02020603050405020304" pitchFamily="18" charset="0"/>
                          <a:cs typeface="Times New Roman" panose="02020603050405020304" pitchFamily="18" charset="0"/>
                        </a:rPr>
                        <a:t>Gross Motor Skills</a:t>
                      </a:r>
                      <a:endParaRPr lang="en-CA" sz="16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800" baseline="0" dirty="0">
                          <a:effectLst/>
                          <a:latin typeface="Calibri" panose="020F0502020204030204" pitchFamily="34" charset="0"/>
                          <a:ea typeface="Times New Roman" panose="02020603050405020304" pitchFamily="18" charset="0"/>
                          <a:cs typeface="Times New Roman" panose="02020603050405020304" pitchFamily="18" charset="0"/>
                        </a:rPr>
                        <a:t>balance, hop on one foot, and jump</a:t>
                      </a:r>
                      <a:endParaRPr lang="en-CA"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10" marR="67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549488"/>
                  </a:ext>
                </a:extLst>
              </a:tr>
            </a:tbl>
          </a:graphicData>
        </a:graphic>
      </p:graphicFrame>
    </p:spTree>
    <p:extLst>
      <p:ext uri="{BB962C8B-B14F-4D97-AF65-F5344CB8AC3E}">
        <p14:creationId xmlns:p14="http://schemas.microsoft.com/office/powerpoint/2010/main" val="324338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E98C0-EB02-423E-9227-F8B9715373E5}"/>
              </a:ext>
            </a:extLst>
          </p:cNvPr>
          <p:cNvSpPr>
            <a:spLocks noGrp="1"/>
          </p:cNvSpPr>
          <p:nvPr>
            <p:ph type="title"/>
          </p:nvPr>
        </p:nvSpPr>
        <p:spPr>
          <a:xfrm>
            <a:off x="304801" y="328613"/>
            <a:ext cx="8458200" cy="814387"/>
          </a:xfrm>
        </p:spPr>
        <p:txBody>
          <a:bodyPr/>
          <a:lstStyle/>
          <a:p>
            <a:r>
              <a:rPr lang="en-CA" sz="2800" dirty="0"/>
              <a:t>EYE-DA Over Time: </a:t>
            </a:r>
            <a:br>
              <a:rPr lang="en-CA" sz="2800" dirty="0"/>
            </a:br>
            <a:r>
              <a:rPr lang="en-CA" sz="2800" dirty="0"/>
              <a:t>Language &amp; Communication Domain</a:t>
            </a:r>
          </a:p>
        </p:txBody>
      </p:sp>
      <p:graphicFrame>
        <p:nvGraphicFramePr>
          <p:cNvPr id="4" name="Content Placeholder 3">
            <a:extLst>
              <a:ext uri="{FF2B5EF4-FFF2-40B4-BE49-F238E27FC236}">
                <a16:creationId xmlns:a16="http://schemas.microsoft.com/office/drawing/2014/main" id="{9CEC48A4-1BC0-4DA9-B2D2-CD44EB1E623E}"/>
              </a:ext>
            </a:extLst>
          </p:cNvPr>
          <p:cNvGraphicFramePr>
            <a:graphicFrameLocks noGrp="1"/>
          </p:cNvGraphicFramePr>
          <p:nvPr>
            <p:ph idx="1"/>
            <p:extLst>
              <p:ext uri="{D42A27DB-BD31-4B8C-83A1-F6EECF244321}">
                <p14:modId xmlns:p14="http://schemas.microsoft.com/office/powerpoint/2010/main" val="2263453702"/>
              </p:ext>
            </p:extLst>
          </p:nvPr>
        </p:nvGraphicFramePr>
        <p:xfrm>
          <a:off x="304800" y="1143000"/>
          <a:ext cx="80772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060015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7AF9C1697FE641B6458F212630B3A7" ma:contentTypeVersion="7" ma:contentTypeDescription="Create a new document." ma:contentTypeScope="" ma:versionID="ab602b1456dab6bc65ff91a96a25c676">
  <xsd:schema xmlns:xsd="http://www.w3.org/2001/XMLSchema" xmlns:xs="http://www.w3.org/2001/XMLSchema" xmlns:p="http://schemas.microsoft.com/office/2006/metadata/properties" xmlns:ns2="213e6917-ccc4-46af-a28b-7265af3a992a" targetNamespace="http://schemas.microsoft.com/office/2006/metadata/properties" ma:root="true" ma:fieldsID="9148b44e540739c539c62ca58e96bb4d" ns2:_="">
    <xsd:import namespace="213e6917-ccc4-46af-a28b-7265af3a992a"/>
    <xsd:element name="properties">
      <xsd:complexType>
        <xsd:sequence>
          <xsd:element name="documentManagement">
            <xsd:complexType>
              <xsd:all>
                <xsd:element ref="ns2:Month" minOccurs="0"/>
                <xsd:element ref="ns2:Category"/>
                <xsd:element ref="ns2:LHH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3e6917-ccc4-46af-a28b-7265af3a992a" elementFormDefault="qualified">
    <xsd:import namespace="http://schemas.microsoft.com/office/2006/documentManagement/types"/>
    <xsd:import namespace="http://schemas.microsoft.com/office/infopath/2007/PartnerControls"/>
    <xsd:element name="Month" ma:index="8" nillable="true" ma:displayName="Date" ma:description="Hint: Select date of actual meeting, don't use today's date." ma:format="DateOnly" ma:internalName="Month">
      <xsd:simpleType>
        <xsd:restriction base="dms:DateTime"/>
      </xsd:simpleType>
    </xsd:element>
    <xsd:element name="Category" ma:index="9" ma:displayName="Category" ma:default="~ Select a category from list below ~" ma:format="Dropdown" ma:internalName="Category">
      <xsd:simpleType>
        <xsd:restriction base="dms:Choice">
          <xsd:enumeration value="~ Select a category from list below ~"/>
          <xsd:enumeration value="Agenda-DEC"/>
          <xsd:enumeration value="Audio-DEC"/>
          <xsd:enumeration value="Minutes-DEC"/>
          <xsd:enumeration value="Other-DEC"/>
          <xsd:enumeration value="Policies-DEC"/>
          <xsd:enumeration value="Schedule-DEC"/>
          <xsd:enumeration value="Success Stories-DEC"/>
          <xsd:enumeration value="Superintendent Reports-DEC"/>
          <xsd:enumeration value="Video-DEC"/>
        </xsd:restriction>
      </xsd:simpleType>
    </xsd:element>
    <xsd:element name="LHHS" ma:index="10" nillable="true" ma:displayName="LHHS" ma:default="0" ma:internalName="LHH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onth xmlns="213e6917-ccc4-46af-a28b-7265af3a992a" xsi:nil="true"/>
    <LHHS xmlns="213e6917-ccc4-46af-a28b-7265af3a992a">false</LHHS>
    <Category xmlns="213e6917-ccc4-46af-a28b-7265af3a992a">Superintendent Reports-DEC</Category>
  </documentManagement>
</p:properties>
</file>

<file path=customXml/itemProps1.xml><?xml version="1.0" encoding="utf-8"?>
<ds:datastoreItem xmlns:ds="http://schemas.openxmlformats.org/officeDocument/2006/customXml" ds:itemID="{220E65C6-E6ED-4BC2-83C8-29D546806454}"/>
</file>

<file path=customXml/itemProps2.xml><?xml version="1.0" encoding="utf-8"?>
<ds:datastoreItem xmlns:ds="http://schemas.openxmlformats.org/officeDocument/2006/customXml" ds:itemID="{FFB23AE6-707D-4653-9993-2C7A4BEDB98D}"/>
</file>

<file path=customXml/itemProps3.xml><?xml version="1.0" encoding="utf-8"?>
<ds:datastoreItem xmlns:ds="http://schemas.openxmlformats.org/officeDocument/2006/customXml" ds:itemID="{526B8199-7516-4D53-BD76-B8DF933C113E}"/>
</file>

<file path=docProps/app.xml><?xml version="1.0" encoding="utf-8"?>
<Properties xmlns="http://schemas.openxmlformats.org/officeDocument/2006/extended-properties" xmlns:vt="http://schemas.openxmlformats.org/officeDocument/2006/docPropsVTypes">
  <TotalTime>1866</TotalTime>
  <Words>3150</Words>
  <Application>Microsoft Office PowerPoint</Application>
  <PresentationFormat>On-screen Show (4:3)</PresentationFormat>
  <Paragraphs>563</Paragraphs>
  <Slides>64</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Arial Narrow</vt:lpstr>
      <vt:lpstr>BernhardMod BT</vt:lpstr>
      <vt:lpstr>Calibri</vt:lpstr>
      <vt:lpstr>Symbol</vt:lpstr>
      <vt:lpstr>Times New Roman</vt:lpstr>
      <vt:lpstr>Wingdings</vt:lpstr>
      <vt:lpstr>ヒラギノ角ゴ Pro W3</vt:lpstr>
      <vt:lpstr>Blank Presentation</vt:lpstr>
      <vt:lpstr>Provincial Assessment Program Overview of Results 2018-19</vt:lpstr>
      <vt:lpstr>Presentation Overview</vt:lpstr>
      <vt:lpstr>Updates</vt:lpstr>
      <vt:lpstr>Updates continued</vt:lpstr>
      <vt:lpstr>Updates continued</vt:lpstr>
      <vt:lpstr>Updates continued</vt:lpstr>
      <vt:lpstr>PowerPoint Presentation</vt:lpstr>
      <vt:lpstr>EYE-DA assesses five developmental areas associated with readiness to learn at school: </vt:lpstr>
      <vt:lpstr>EYE-DA Over Time:  Language &amp; Communication Domain</vt:lpstr>
      <vt:lpstr>EYE-DA Over Time: District and Province</vt:lpstr>
      <vt:lpstr>English Reading  Overview</vt:lpstr>
      <vt:lpstr>Grade 4, 6 and 9: English Reading 2018-19 % Successful by District and Grade level</vt:lpstr>
      <vt:lpstr>Grade 4: English Reading 2018-19 % of Students by Achievement Level</vt:lpstr>
      <vt:lpstr>Grade 6 English Reading 2018-19 % of Students by Achievement Level</vt:lpstr>
      <vt:lpstr>Grade 9 English Language Proficiency 2018-19 % of Students by Achievement Level</vt:lpstr>
      <vt:lpstr>Grade 9 ELPA 2018-19 % Successful Students by Program Over Time  </vt:lpstr>
      <vt:lpstr>Grade 9 ELPA – 2018-2019 % Successful Students by District Over Time</vt:lpstr>
      <vt:lpstr>Grade 8 PCAP Reading  </vt:lpstr>
      <vt:lpstr>French Second Language</vt:lpstr>
      <vt:lpstr>French Second Language Reading Assessment % Successful by District by Grade level</vt:lpstr>
      <vt:lpstr>French Second Language Reading Assessment % Successful by District by Grade level</vt:lpstr>
      <vt:lpstr>French Second Language Reading Assessment % Successful by District by Grade level</vt:lpstr>
      <vt:lpstr>FSL Grade 10 Reading Assessment Early French Immersion</vt:lpstr>
      <vt:lpstr>FSL Grade 10 Reading Assessment Late French Immersion</vt:lpstr>
      <vt:lpstr>NB Second Language Oral Proficiency Scale Performance Description for Intermediate Level (B1.1)</vt:lpstr>
      <vt:lpstr>French Second Language Oral Proficiency % Intermediate and Above by District by Grade level – all Programs</vt:lpstr>
      <vt:lpstr>Grade 6 French Second Language Oral Proficiency  </vt:lpstr>
      <vt:lpstr>PowerPoint Presentation</vt:lpstr>
      <vt:lpstr>PowerPoint Presentation</vt:lpstr>
      <vt:lpstr>Grade 12 French Second Language Oral Proficiency</vt:lpstr>
      <vt:lpstr>Mathematics</vt:lpstr>
      <vt:lpstr>Mathematics Overview </vt:lpstr>
      <vt:lpstr>Mathematics – 2018-2019 % Successful by District by Grade level</vt:lpstr>
      <vt:lpstr>Grade 4: Mathematics 2018-19 % of Students by Achievement Level</vt:lpstr>
      <vt:lpstr>Grade 6 Mathematics – 2018-2019 % of Students by Achievement Level</vt:lpstr>
      <vt:lpstr>Grade 10 Mathematics</vt:lpstr>
      <vt:lpstr>Grade 8 PCAP Mathematics  </vt:lpstr>
      <vt:lpstr>Scientific Literacy</vt:lpstr>
      <vt:lpstr>Scientific Literacy Overview </vt:lpstr>
      <vt:lpstr>Scientific Literacy 2018-19 % Successful by District by Grade level</vt:lpstr>
      <vt:lpstr>Grade 4: Scientific Literacy 2018-19 % of Students by Achievement Level</vt:lpstr>
      <vt:lpstr>Grade 6 Scientific Literacy 2018-19 % of Students by Achievement Level</vt:lpstr>
      <vt:lpstr>Grade 10 Scientific Literacy</vt:lpstr>
      <vt:lpstr>Grade 8 PCAP Science  </vt:lpstr>
      <vt:lpstr>Student contextual information</vt:lpstr>
      <vt:lpstr>Student Perception Survey</vt:lpstr>
      <vt:lpstr>Assessment Program Contextual Questions</vt:lpstr>
      <vt:lpstr>Assessment Program Contextual Questions Highest Correlations with Grade 10 Math Achievement </vt:lpstr>
      <vt:lpstr>PowerPoint Presentation</vt:lpstr>
      <vt:lpstr>PowerPoint Presentation</vt:lpstr>
      <vt:lpstr>PowerPoint Presentation</vt:lpstr>
      <vt:lpstr>PowerPoint Presentation</vt:lpstr>
      <vt:lpstr>PowerPoint Presentation</vt:lpstr>
      <vt:lpstr>Selected graphs for district use if desired</vt:lpstr>
      <vt:lpstr>EYE-DA Over Time in NB and ASD-N</vt:lpstr>
      <vt:lpstr>EYE-DA Over Time in NB and ASD-E</vt:lpstr>
      <vt:lpstr>EYE-DA Over Time in NB and ASD-S</vt:lpstr>
      <vt:lpstr>EYE-DA Over Time in NB and ASD-W</vt:lpstr>
      <vt:lpstr>ELPA – ASD-N</vt:lpstr>
      <vt:lpstr>ELPA- ASD-E</vt:lpstr>
      <vt:lpstr>ELPA- ASD-S</vt:lpstr>
      <vt:lpstr>ELPA- ASD-W</vt:lpstr>
      <vt:lpstr>Grade 4 French Second Language Reading by Proficiency Level by District</vt:lpstr>
      <vt:lpstr>Grade 10 French Second Language Oral Proficiency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Provincial Assessment Program 2018-19 Results</dc:title>
  <dc:creator>Sharma, Rajat (EECD/EDPE)</dc:creator>
  <cp:lastModifiedBy>Young, Susan     (ASD-W)</cp:lastModifiedBy>
  <cp:revision>185</cp:revision>
  <cp:lastPrinted>2019-11-06T16:20:18Z</cp:lastPrinted>
  <dcterms:created xsi:type="dcterms:W3CDTF">2019-10-31T17:26:44Z</dcterms:created>
  <dcterms:modified xsi:type="dcterms:W3CDTF">2019-11-15T14:39:28Z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0x010100627AF9C1697FE641B6458F212630B3A7</vt:lpwstr>
  </property>
</Properties>
</file>